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x="18288000" cy="10287000"/>
  <p:notesSz cx="6858000" cy="9144000"/>
  <p:embeddedFontLst>
    <p:embeddedFont>
      <p:font typeface="TAN Mon Cheri" charset="1" panose="00000000000000000000"/>
      <p:regular r:id="rId66"/>
    </p:embeddedFont>
    <p:embeddedFont>
      <p:font typeface="TT Commons Pro" charset="1" panose="020B0103030102020204"/>
      <p:regular r:id="rId67"/>
    </p:embeddedFont>
    <p:embeddedFont>
      <p:font typeface="TT Commons Pro Bold" charset="1" panose="020B0103030102020204"/>
      <p:regular r:id="rId68"/>
    </p:embeddedFont>
    <p:embeddedFont>
      <p:font typeface="Canva Sans" charset="1" panose="020B0503030501040103"/>
      <p:regular r:id="rId69"/>
    </p:embeddedFont>
    <p:embeddedFont>
      <p:font typeface="Canva Sans Bold" charset="1" panose="020B0803030501040103"/>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glowing gradient brush stroke"/>
          <p:cNvSpPr/>
          <p:nvPr/>
        </p:nvSpPr>
        <p:spPr>
          <a:xfrm flipH="false" flipV="false" rot="337666">
            <a:off x="-3180920" y="-503601"/>
            <a:ext cx="18447884" cy="15081145"/>
          </a:xfrm>
          <a:custGeom>
            <a:avLst/>
            <a:gdLst/>
            <a:ahLst/>
            <a:cxnLst/>
            <a:rect r="r" b="b" t="t" l="l"/>
            <a:pathLst>
              <a:path h="15081145" w="18447884">
                <a:moveTo>
                  <a:pt x="0" y="0"/>
                </a:moveTo>
                <a:lnTo>
                  <a:pt x="18447884" y="0"/>
                </a:lnTo>
                <a:lnTo>
                  <a:pt x="18447884" y="15081145"/>
                </a:lnTo>
                <a:lnTo>
                  <a:pt x="0" y="15081145"/>
                </a:lnTo>
                <a:lnTo>
                  <a:pt x="0" y="0"/>
                </a:lnTo>
                <a:close/>
              </a:path>
            </a:pathLst>
          </a:custGeom>
          <a:blipFill>
            <a:blip r:embed="rId2"/>
            <a:stretch>
              <a:fillRect l="0" t="0" r="0" b="0"/>
            </a:stretch>
          </a:blipFill>
        </p:spPr>
      </p:sp>
      <p:sp>
        <p:nvSpPr>
          <p:cNvPr name="TextBox 3" id="3"/>
          <p:cNvSpPr txBox="true"/>
          <p:nvPr/>
        </p:nvSpPr>
        <p:spPr>
          <a:xfrm rot="0">
            <a:off x="1028700" y="3069924"/>
            <a:ext cx="13518572" cy="3577590"/>
          </a:xfrm>
          <a:prstGeom prst="rect">
            <a:avLst/>
          </a:prstGeom>
        </p:spPr>
        <p:txBody>
          <a:bodyPr anchor="t" rtlCol="false" tIns="0" lIns="0" bIns="0" rIns="0">
            <a:spAutoFit/>
          </a:bodyPr>
          <a:lstStyle/>
          <a:p>
            <a:pPr algn="l">
              <a:lnSpc>
                <a:spcPts val="14400"/>
              </a:lnSpc>
            </a:pPr>
            <a:r>
              <a:rPr lang="en-US" sz="9600">
                <a:solidFill>
                  <a:srgbClr val="000000"/>
                </a:solidFill>
                <a:latin typeface="TAN Mon Cheri"/>
                <a:ea typeface="TAN Mon Cheri"/>
                <a:cs typeface="TAN Mon Cheri"/>
                <a:sym typeface="TAN Mon Cheri"/>
              </a:rPr>
              <a:t>EXTERNAL</a:t>
            </a:r>
          </a:p>
          <a:p>
            <a:pPr algn="l">
              <a:lnSpc>
                <a:spcPts val="14400"/>
              </a:lnSpc>
            </a:pPr>
            <a:r>
              <a:rPr lang="en-US" sz="9600">
                <a:solidFill>
                  <a:srgbClr val="000000"/>
                </a:solidFill>
                <a:latin typeface="TAN Mon Cheri"/>
                <a:ea typeface="TAN Mon Cheri"/>
                <a:cs typeface="TAN Mon Cheri"/>
                <a:sym typeface="TAN Mon Cheri"/>
              </a:rPr>
              <a:t>SORT</a:t>
            </a:r>
          </a:p>
        </p:txBody>
      </p:sp>
      <p:sp>
        <p:nvSpPr>
          <p:cNvPr name="TextBox 4" id="4"/>
          <p:cNvSpPr txBox="true"/>
          <p:nvPr/>
        </p:nvSpPr>
        <p:spPr>
          <a:xfrm rot="0">
            <a:off x="1028700" y="7359015"/>
            <a:ext cx="9156891" cy="1899285"/>
          </a:xfrm>
          <a:prstGeom prst="rect">
            <a:avLst/>
          </a:prstGeom>
        </p:spPr>
        <p:txBody>
          <a:bodyPr anchor="t" rtlCol="false" tIns="0" lIns="0" bIns="0" rIns="0">
            <a:spAutoFit/>
          </a:bodyPr>
          <a:lstStyle/>
          <a:p>
            <a:pPr algn="l">
              <a:lnSpc>
                <a:spcPts val="5039"/>
              </a:lnSpc>
            </a:pPr>
            <a:r>
              <a:rPr lang="en-US" sz="3599">
                <a:solidFill>
                  <a:srgbClr val="000000"/>
                </a:solidFill>
                <a:latin typeface="TT Commons Pro"/>
                <a:ea typeface="TT Commons Pro"/>
                <a:cs typeface="TT Commons Pro"/>
                <a:sym typeface="TT Commons Pro"/>
              </a:rPr>
              <a:t>Natural Merge Sort</a:t>
            </a:r>
          </a:p>
          <a:p>
            <a:pPr algn="l">
              <a:lnSpc>
                <a:spcPts val="5039"/>
              </a:lnSpc>
            </a:pPr>
            <a:r>
              <a:rPr lang="en-US" sz="3599">
                <a:solidFill>
                  <a:srgbClr val="000000"/>
                </a:solidFill>
                <a:latin typeface="TT Commons Pro"/>
                <a:ea typeface="TT Commons Pro"/>
                <a:cs typeface="TT Commons Pro"/>
                <a:sym typeface="TT Commons Pro"/>
              </a:rPr>
              <a:t>k-way Merge Sort</a:t>
            </a:r>
          </a:p>
          <a:p>
            <a:pPr algn="l" marL="0" indent="0" lvl="0">
              <a:lnSpc>
                <a:spcPts val="5039"/>
              </a:lnSpc>
              <a:spcBef>
                <a:spcPct val="0"/>
              </a:spcBef>
            </a:pPr>
            <a:r>
              <a:rPr lang="en-US" sz="3599">
                <a:solidFill>
                  <a:srgbClr val="000000"/>
                </a:solidFill>
                <a:latin typeface="TT Commons Pro"/>
                <a:ea typeface="TT Commons Pro"/>
                <a:cs typeface="TT Commons Pro"/>
                <a:sym typeface="TT Commons Pro"/>
              </a:rPr>
              <a:t>Multiway Balance Merge Sort</a:t>
            </a:r>
          </a:p>
        </p:txBody>
      </p:sp>
      <p:sp>
        <p:nvSpPr>
          <p:cNvPr name="TextBox 5" id="5"/>
          <p:cNvSpPr txBox="true"/>
          <p:nvPr/>
        </p:nvSpPr>
        <p:spPr>
          <a:xfrm rot="0">
            <a:off x="14224326" y="949250"/>
            <a:ext cx="2865831" cy="860425"/>
          </a:xfrm>
          <a:prstGeom prst="rect">
            <a:avLst/>
          </a:prstGeom>
        </p:spPr>
        <p:txBody>
          <a:bodyPr anchor="t" rtlCol="false" tIns="0" lIns="0" bIns="0" rIns="0">
            <a:spAutoFit/>
          </a:bodyPr>
          <a:lstStyle/>
          <a:p>
            <a:pPr algn="l">
              <a:lnSpc>
                <a:spcPts val="3499"/>
              </a:lnSpc>
            </a:pPr>
            <a:r>
              <a:rPr lang="en-US" sz="2499">
                <a:solidFill>
                  <a:srgbClr val="000000"/>
                </a:solidFill>
                <a:latin typeface="TT Commons Pro"/>
                <a:ea typeface="TT Commons Pro"/>
                <a:cs typeface="TT Commons Pro"/>
                <a:sym typeface="TT Commons Pro"/>
              </a:rPr>
              <a:t>March 7, 2025</a:t>
            </a:r>
          </a:p>
          <a:p>
            <a:pPr algn="l">
              <a:lnSpc>
                <a:spcPts val="3499"/>
              </a:lnSpc>
            </a:pPr>
            <a:r>
              <a:rPr lang="en-US" sz="2499">
                <a:solidFill>
                  <a:srgbClr val="000000"/>
                </a:solidFill>
                <a:latin typeface="TT Commons Pro"/>
                <a:ea typeface="TT Commons Pro"/>
                <a:cs typeface="TT Commons Pro"/>
                <a:sym typeface="TT Commons Pro"/>
              </a:rPr>
              <a:t>1:00 P.M.</a:t>
            </a:r>
          </a:p>
        </p:txBody>
      </p:sp>
      <p:sp>
        <p:nvSpPr>
          <p:cNvPr name="TextBox 6" id="6"/>
          <p:cNvSpPr txBox="true"/>
          <p:nvPr/>
        </p:nvSpPr>
        <p:spPr>
          <a:xfrm rot="0">
            <a:off x="1028700" y="949250"/>
            <a:ext cx="3802205" cy="860425"/>
          </a:xfrm>
          <a:prstGeom prst="rect">
            <a:avLst/>
          </a:prstGeom>
        </p:spPr>
        <p:txBody>
          <a:bodyPr anchor="t" rtlCol="false" tIns="0" lIns="0" bIns="0" rIns="0">
            <a:spAutoFit/>
          </a:bodyPr>
          <a:lstStyle/>
          <a:p>
            <a:pPr algn="l">
              <a:lnSpc>
                <a:spcPts val="3499"/>
              </a:lnSpc>
            </a:pPr>
            <a:r>
              <a:rPr lang="en-US" sz="2499">
                <a:solidFill>
                  <a:srgbClr val="000000"/>
                </a:solidFill>
                <a:latin typeface="TT Commons Pro"/>
                <a:ea typeface="TT Commons Pro"/>
                <a:cs typeface="TT Commons Pro"/>
                <a:sym typeface="TT Commons Pro"/>
              </a:rPr>
              <a:t>Trường Đại học Công nghệ Thông tin</a:t>
            </a:r>
          </a:p>
        </p:txBody>
      </p:sp>
      <p:grpSp>
        <p:nvGrpSpPr>
          <p:cNvPr name="Group 7" id="7"/>
          <p:cNvGrpSpPr/>
          <p:nvPr/>
        </p:nvGrpSpPr>
        <p:grpSpPr>
          <a:xfrm rot="0">
            <a:off x="13457095" y="7838146"/>
            <a:ext cx="3802205" cy="1420154"/>
            <a:chOff x="0" y="0"/>
            <a:chExt cx="5069606" cy="1893539"/>
          </a:xfrm>
        </p:grpSpPr>
        <p:sp>
          <p:nvSpPr>
            <p:cNvPr name="TextBox 8" id="8"/>
            <p:cNvSpPr txBox="true"/>
            <p:nvPr/>
          </p:nvSpPr>
          <p:spPr>
            <a:xfrm rot="0">
              <a:off x="0" y="-47625"/>
              <a:ext cx="5069606" cy="547159"/>
            </a:xfrm>
            <a:prstGeom prst="rect">
              <a:avLst/>
            </a:prstGeom>
          </p:spPr>
          <p:txBody>
            <a:bodyPr anchor="t" rtlCol="false" tIns="0" lIns="0" bIns="0" rIns="0">
              <a:spAutoFit/>
            </a:bodyPr>
            <a:lstStyle/>
            <a:p>
              <a:pPr algn="l">
                <a:lnSpc>
                  <a:spcPts val="3499"/>
                </a:lnSpc>
              </a:pPr>
              <a:r>
                <a:rPr lang="en-US" sz="2499" b="true">
                  <a:solidFill>
                    <a:srgbClr val="000000"/>
                  </a:solidFill>
                  <a:latin typeface="TT Commons Pro Bold"/>
                  <a:ea typeface="TT Commons Pro Bold"/>
                  <a:cs typeface="TT Commons Pro Bold"/>
                  <a:sym typeface="TT Commons Pro Bold"/>
                </a:rPr>
                <a:t>Sinh viên thực hiện</a:t>
              </a:r>
            </a:p>
          </p:txBody>
        </p:sp>
        <p:sp>
          <p:nvSpPr>
            <p:cNvPr name="TextBox 9" id="9"/>
            <p:cNvSpPr txBox="true"/>
            <p:nvPr/>
          </p:nvSpPr>
          <p:spPr>
            <a:xfrm rot="0">
              <a:off x="0" y="762180"/>
              <a:ext cx="5069606" cy="1131359"/>
            </a:xfrm>
            <a:prstGeom prst="rect">
              <a:avLst/>
            </a:prstGeom>
          </p:spPr>
          <p:txBody>
            <a:bodyPr anchor="t" rtlCol="false" tIns="0" lIns="0" bIns="0" rIns="0">
              <a:spAutoFit/>
            </a:bodyPr>
            <a:lstStyle/>
            <a:p>
              <a:pPr algn="l">
                <a:lnSpc>
                  <a:spcPts val="3499"/>
                </a:lnSpc>
              </a:pPr>
              <a:r>
                <a:rPr lang="en-US" sz="2499">
                  <a:solidFill>
                    <a:srgbClr val="000000"/>
                  </a:solidFill>
                  <a:latin typeface="TT Commons Pro"/>
                  <a:ea typeface="TT Commons Pro"/>
                  <a:cs typeface="TT Commons Pro"/>
                  <a:sym typeface="TT Commons Pro"/>
                </a:rPr>
                <a:t>Đặng Việt Hoàng</a:t>
              </a:r>
            </a:p>
            <a:p>
              <a:pPr algn="l">
                <a:lnSpc>
                  <a:spcPts val="3499"/>
                </a:lnSpc>
              </a:pPr>
              <a:r>
                <a:rPr lang="en-US" sz="2499">
                  <a:solidFill>
                    <a:srgbClr val="000000"/>
                  </a:solidFill>
                  <a:latin typeface="TT Commons Pro"/>
                  <a:ea typeface="TT Commons Pro"/>
                  <a:cs typeface="TT Commons Pro"/>
                  <a:sym typeface="TT Commons Pro"/>
                </a:rPr>
                <a:t>Trần Hoàng Hải</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688080"/>
            <a:ext cx="13820395" cy="21983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Ví dụ:</a:t>
            </a:r>
          </a:p>
          <a:p>
            <a:pPr algn="l">
              <a:lnSpc>
                <a:spcPts val="5880"/>
              </a:lnSpc>
            </a:pPr>
          </a:p>
          <a:p>
            <a:pPr algn="l">
              <a:lnSpc>
                <a:spcPts val="5880"/>
              </a:lnSpc>
            </a:pPr>
            <a:r>
              <a:rPr lang="en-US" sz="4200">
                <a:solidFill>
                  <a:srgbClr val="000000"/>
                </a:solidFill>
                <a:latin typeface="Canva Sans"/>
                <a:ea typeface="Canva Sans"/>
                <a:cs typeface="Canva Sans"/>
                <a:sym typeface="Canva Sans"/>
              </a:rPr>
              <a:t>Sắp xếp mảng [5, 7, 8, 3, 4, 9, 2, 1, 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120267"/>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Ví dụ: </a:t>
            </a:r>
            <a:r>
              <a:rPr lang="en-US" sz="4200">
                <a:solidFill>
                  <a:srgbClr val="000000"/>
                </a:solidFill>
                <a:latin typeface="Canva Sans"/>
                <a:ea typeface="Canva Sans"/>
                <a:cs typeface="Canva Sans"/>
                <a:sym typeface="Canva Sans"/>
              </a:rPr>
              <a:t>Sắp xếp mảng [5, 7, 8, 3, 4, 9, 2, 1, 6]</a:t>
            </a:r>
          </a:p>
        </p:txBody>
      </p:sp>
      <p:sp>
        <p:nvSpPr>
          <p:cNvPr name="TextBox 6" id="6"/>
          <p:cNvSpPr txBox="true"/>
          <p:nvPr/>
        </p:nvSpPr>
        <p:spPr>
          <a:xfrm rot="0">
            <a:off x="1028700" y="4205201"/>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Bước 1: Tìm các đường chạy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120267"/>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Ví dụ: </a:t>
            </a:r>
            <a:r>
              <a:rPr lang="en-US" sz="4200">
                <a:solidFill>
                  <a:srgbClr val="000000"/>
                </a:solidFill>
                <a:latin typeface="Canva Sans"/>
                <a:ea typeface="Canva Sans"/>
                <a:cs typeface="Canva Sans"/>
                <a:sym typeface="Canva Sans"/>
              </a:rPr>
              <a:t>Sắp xếp mảng [5, 7, 8, 3, 4, 9, 2, 1, 6]</a:t>
            </a:r>
          </a:p>
        </p:txBody>
      </p:sp>
      <p:sp>
        <p:nvSpPr>
          <p:cNvPr name="TextBox 6" id="6"/>
          <p:cNvSpPr txBox="true"/>
          <p:nvPr/>
        </p:nvSpPr>
        <p:spPr>
          <a:xfrm rot="0">
            <a:off x="1028700" y="4205201"/>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Bước 1: Tìm các đường chạy</a:t>
            </a:r>
          </a:p>
        </p:txBody>
      </p:sp>
      <p:sp>
        <p:nvSpPr>
          <p:cNvPr name="TextBox 7" id="7"/>
          <p:cNvSpPr txBox="true"/>
          <p:nvPr/>
        </p:nvSpPr>
        <p:spPr>
          <a:xfrm rot="0">
            <a:off x="2255975" y="5203421"/>
            <a:ext cx="5247531"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1: [5, 7, 8]</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120267"/>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Ví dụ: </a:t>
            </a:r>
            <a:r>
              <a:rPr lang="en-US" sz="4200">
                <a:solidFill>
                  <a:srgbClr val="000000"/>
                </a:solidFill>
                <a:latin typeface="Canva Sans"/>
                <a:ea typeface="Canva Sans"/>
                <a:cs typeface="Canva Sans"/>
                <a:sym typeface="Canva Sans"/>
              </a:rPr>
              <a:t>Sắp xếp mảng [5, 7, 8, 3, 4, 9, 2, 1, 6]</a:t>
            </a:r>
          </a:p>
        </p:txBody>
      </p:sp>
      <p:sp>
        <p:nvSpPr>
          <p:cNvPr name="TextBox 6" id="6"/>
          <p:cNvSpPr txBox="true"/>
          <p:nvPr/>
        </p:nvSpPr>
        <p:spPr>
          <a:xfrm rot="0">
            <a:off x="1028700" y="4205201"/>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Bước 1: Tìm các đường chạy</a:t>
            </a:r>
          </a:p>
        </p:txBody>
      </p:sp>
      <p:sp>
        <p:nvSpPr>
          <p:cNvPr name="TextBox 7" id="7"/>
          <p:cNvSpPr txBox="true"/>
          <p:nvPr/>
        </p:nvSpPr>
        <p:spPr>
          <a:xfrm rot="0">
            <a:off x="2222228" y="5203421"/>
            <a:ext cx="5315024"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1: [5, 7, 8]</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2: [3, 4, 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120267"/>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Ví dụ: </a:t>
            </a:r>
            <a:r>
              <a:rPr lang="en-US" sz="4200">
                <a:solidFill>
                  <a:srgbClr val="000000"/>
                </a:solidFill>
                <a:latin typeface="Canva Sans"/>
                <a:ea typeface="Canva Sans"/>
                <a:cs typeface="Canva Sans"/>
                <a:sym typeface="Canva Sans"/>
              </a:rPr>
              <a:t>Sắp xếp mảng [5, 7, 8, 3, 4, 9, 2, 1, 6]</a:t>
            </a:r>
          </a:p>
        </p:txBody>
      </p:sp>
      <p:sp>
        <p:nvSpPr>
          <p:cNvPr name="TextBox 6" id="6"/>
          <p:cNvSpPr txBox="true"/>
          <p:nvPr/>
        </p:nvSpPr>
        <p:spPr>
          <a:xfrm rot="0">
            <a:off x="1028700" y="4205201"/>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Bước 1: Tìm các đường chạy</a:t>
            </a:r>
          </a:p>
        </p:txBody>
      </p:sp>
      <p:sp>
        <p:nvSpPr>
          <p:cNvPr name="TextBox 7" id="7"/>
          <p:cNvSpPr txBox="true"/>
          <p:nvPr/>
        </p:nvSpPr>
        <p:spPr>
          <a:xfrm rot="0">
            <a:off x="2222228" y="5203421"/>
            <a:ext cx="5315024"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1: [5, 7, 8]</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2: [3, 4, 9]</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3: [2]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120267"/>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Ví dụ: </a:t>
            </a:r>
            <a:r>
              <a:rPr lang="en-US" sz="4200">
                <a:solidFill>
                  <a:srgbClr val="000000"/>
                </a:solidFill>
                <a:latin typeface="Canva Sans"/>
                <a:ea typeface="Canva Sans"/>
                <a:cs typeface="Canva Sans"/>
                <a:sym typeface="Canva Sans"/>
              </a:rPr>
              <a:t>Sắp xếp mảng [5, 7, 8, 3, 4, 9, 2, 1, 6]</a:t>
            </a:r>
          </a:p>
        </p:txBody>
      </p:sp>
      <p:sp>
        <p:nvSpPr>
          <p:cNvPr name="TextBox 6" id="6"/>
          <p:cNvSpPr txBox="true"/>
          <p:nvPr/>
        </p:nvSpPr>
        <p:spPr>
          <a:xfrm rot="0">
            <a:off x="1028700" y="4205201"/>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Bước 1: Tìm các đường chạy</a:t>
            </a:r>
          </a:p>
        </p:txBody>
      </p:sp>
      <p:sp>
        <p:nvSpPr>
          <p:cNvPr name="TextBox 7" id="7"/>
          <p:cNvSpPr txBox="true"/>
          <p:nvPr/>
        </p:nvSpPr>
        <p:spPr>
          <a:xfrm rot="0">
            <a:off x="2222228" y="5203421"/>
            <a:ext cx="5315024" cy="23806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1: [5, 7, 8]</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2: [3, 4, 9]</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3: [2]</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4: [1, 6]</a:t>
            </a:r>
          </a:p>
        </p:txBody>
      </p:sp>
      <p:sp>
        <p:nvSpPr>
          <p:cNvPr name="TextBox 8" id="8"/>
          <p:cNvSpPr txBox="true"/>
          <p:nvPr/>
        </p:nvSpPr>
        <p:spPr>
          <a:xfrm rot="0">
            <a:off x="1112676" y="8677910"/>
            <a:ext cx="16062647"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 Trong sắp xếp ngoại các runs sẽ được lưu trữ ở bộ nhớ phụ (ổ cứng, SSD)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120267"/>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Ví dụ: </a:t>
            </a:r>
            <a:r>
              <a:rPr lang="en-US" sz="4200">
                <a:solidFill>
                  <a:srgbClr val="000000"/>
                </a:solidFill>
                <a:latin typeface="Canva Sans"/>
                <a:ea typeface="Canva Sans"/>
                <a:cs typeface="Canva Sans"/>
                <a:sym typeface="Canva Sans"/>
              </a:rPr>
              <a:t>Sắp xếp mảng [5, 7, 8, 3, 4, 9, 2, 1, 6]</a:t>
            </a:r>
          </a:p>
        </p:txBody>
      </p:sp>
      <p:sp>
        <p:nvSpPr>
          <p:cNvPr name="TextBox 6" id="6"/>
          <p:cNvSpPr txBox="true"/>
          <p:nvPr/>
        </p:nvSpPr>
        <p:spPr>
          <a:xfrm rot="0">
            <a:off x="1028700" y="4205201"/>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Bước 2: Trộn các đường chạy</a:t>
            </a:r>
          </a:p>
        </p:txBody>
      </p:sp>
      <p:sp>
        <p:nvSpPr>
          <p:cNvPr name="TextBox 7" id="7"/>
          <p:cNvSpPr txBox="true"/>
          <p:nvPr/>
        </p:nvSpPr>
        <p:spPr>
          <a:xfrm rot="0">
            <a:off x="1028700" y="5203421"/>
            <a:ext cx="5315024" cy="23806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1: [5, 7, 8]</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2: [3, 4, 9]</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3: [2]</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4: [1, 6]</a:t>
            </a:r>
          </a:p>
        </p:txBody>
      </p:sp>
      <p:sp>
        <p:nvSpPr>
          <p:cNvPr name="TextBox 8" id="8"/>
          <p:cNvSpPr txBox="true"/>
          <p:nvPr/>
        </p:nvSpPr>
        <p:spPr>
          <a:xfrm rot="0">
            <a:off x="9841624" y="5203421"/>
            <a:ext cx="5007471"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Trộn đường chạy 1 và 2:</a:t>
            </a:r>
          </a:p>
        </p:txBody>
      </p:sp>
      <p:sp>
        <p:nvSpPr>
          <p:cNvPr name="TextBox 9" id="9"/>
          <p:cNvSpPr txBox="true"/>
          <p:nvPr/>
        </p:nvSpPr>
        <p:spPr>
          <a:xfrm rot="0">
            <a:off x="10864631" y="6069561"/>
            <a:ext cx="2961456"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Canva Sans Bold"/>
                <a:ea typeface="Canva Sans Bold"/>
                <a:cs typeface="Canva Sans Bold"/>
                <a:sym typeface="Canva Sans Bold"/>
              </a:rPr>
              <a:t>[3, 4, 5, 7, 8, 9]</a:t>
            </a:r>
          </a:p>
        </p:txBody>
      </p:sp>
      <p:sp>
        <p:nvSpPr>
          <p:cNvPr name="TextBox 10" id="10"/>
          <p:cNvSpPr txBox="true"/>
          <p:nvPr/>
        </p:nvSpPr>
        <p:spPr>
          <a:xfrm rot="0">
            <a:off x="6768683" y="8677910"/>
            <a:ext cx="10490617"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*Các đường chạy đang trộn sẽ được lưu ở buffer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120267"/>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Ví dụ: </a:t>
            </a:r>
            <a:r>
              <a:rPr lang="en-US" sz="4200">
                <a:solidFill>
                  <a:srgbClr val="000000"/>
                </a:solidFill>
                <a:latin typeface="Canva Sans"/>
                <a:ea typeface="Canva Sans"/>
                <a:cs typeface="Canva Sans"/>
                <a:sym typeface="Canva Sans"/>
              </a:rPr>
              <a:t>Sắp xếp mảng [5, 7, 8, 3, 4, 9, 2, 1, 6]</a:t>
            </a:r>
          </a:p>
        </p:txBody>
      </p:sp>
      <p:sp>
        <p:nvSpPr>
          <p:cNvPr name="TextBox 6" id="6"/>
          <p:cNvSpPr txBox="true"/>
          <p:nvPr/>
        </p:nvSpPr>
        <p:spPr>
          <a:xfrm rot="0">
            <a:off x="1028700" y="4205201"/>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Bước 2: Trộn các đường chạy</a:t>
            </a:r>
          </a:p>
        </p:txBody>
      </p:sp>
      <p:sp>
        <p:nvSpPr>
          <p:cNvPr name="TextBox 7" id="7"/>
          <p:cNvSpPr txBox="true"/>
          <p:nvPr/>
        </p:nvSpPr>
        <p:spPr>
          <a:xfrm rot="0">
            <a:off x="1028700" y="5203421"/>
            <a:ext cx="6722938"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3: [2]</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4: [1, 6]</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5: [3, 4, 5, 7, 8, 9]</a:t>
            </a:r>
          </a:p>
        </p:txBody>
      </p:sp>
      <p:sp>
        <p:nvSpPr>
          <p:cNvPr name="TextBox 8" id="8"/>
          <p:cNvSpPr txBox="true"/>
          <p:nvPr/>
        </p:nvSpPr>
        <p:spPr>
          <a:xfrm rot="0">
            <a:off x="9813793" y="5203421"/>
            <a:ext cx="5063133"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Trộn đường chạy 3 và 4:</a:t>
            </a:r>
          </a:p>
        </p:txBody>
      </p:sp>
      <p:sp>
        <p:nvSpPr>
          <p:cNvPr name="TextBox 9" id="9"/>
          <p:cNvSpPr txBox="true"/>
          <p:nvPr/>
        </p:nvSpPr>
        <p:spPr>
          <a:xfrm rot="0">
            <a:off x="11595861" y="6060354"/>
            <a:ext cx="1498997"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Canva Sans Bold"/>
                <a:ea typeface="Canva Sans Bold"/>
                <a:cs typeface="Canva Sans Bold"/>
                <a:sym typeface="Canva Sans Bold"/>
              </a:rPr>
              <a:t>[1, 2, 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120267"/>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Ví dụ: </a:t>
            </a:r>
            <a:r>
              <a:rPr lang="en-US" sz="4200">
                <a:solidFill>
                  <a:srgbClr val="000000"/>
                </a:solidFill>
                <a:latin typeface="Canva Sans"/>
                <a:ea typeface="Canva Sans"/>
                <a:cs typeface="Canva Sans"/>
                <a:sym typeface="Canva Sans"/>
              </a:rPr>
              <a:t>Sắp xếp mảng [5, 7, 8, 3, 4, 9, 2, 1, 6]</a:t>
            </a:r>
          </a:p>
        </p:txBody>
      </p:sp>
      <p:sp>
        <p:nvSpPr>
          <p:cNvPr name="TextBox 6" id="6"/>
          <p:cNvSpPr txBox="true"/>
          <p:nvPr/>
        </p:nvSpPr>
        <p:spPr>
          <a:xfrm rot="0">
            <a:off x="1028700" y="4205201"/>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Bước 2: Trộn các đường chạy</a:t>
            </a:r>
          </a:p>
        </p:txBody>
      </p:sp>
      <p:sp>
        <p:nvSpPr>
          <p:cNvPr name="TextBox 7" id="7"/>
          <p:cNvSpPr txBox="true"/>
          <p:nvPr/>
        </p:nvSpPr>
        <p:spPr>
          <a:xfrm rot="0">
            <a:off x="1028700" y="5203421"/>
            <a:ext cx="6722938"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5: [3, 4, 5, 7, 8, 9]</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6: [1, 2, 6]</a:t>
            </a:r>
          </a:p>
        </p:txBody>
      </p:sp>
      <p:sp>
        <p:nvSpPr>
          <p:cNvPr name="TextBox 8" id="8"/>
          <p:cNvSpPr txBox="true"/>
          <p:nvPr/>
        </p:nvSpPr>
        <p:spPr>
          <a:xfrm rot="0">
            <a:off x="9805756" y="5203421"/>
            <a:ext cx="5079206"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Trộn đường chạy 5 và 6:</a:t>
            </a:r>
          </a:p>
        </p:txBody>
      </p:sp>
      <p:sp>
        <p:nvSpPr>
          <p:cNvPr name="TextBox 9" id="9"/>
          <p:cNvSpPr txBox="true"/>
          <p:nvPr/>
        </p:nvSpPr>
        <p:spPr>
          <a:xfrm rot="0">
            <a:off x="10191189" y="6060354"/>
            <a:ext cx="4374877"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Canva Sans Bold"/>
                <a:ea typeface="Canva Sans Bold"/>
                <a:cs typeface="Canva Sans Bold"/>
                <a:sym typeface="Canva Sans Bold"/>
              </a:rPr>
              <a:t>[1, 2, 3, 4, 5, 6, 7, 8, 9]</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120267"/>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Ví dụ: </a:t>
            </a:r>
            <a:r>
              <a:rPr lang="en-US" sz="4200">
                <a:solidFill>
                  <a:srgbClr val="000000"/>
                </a:solidFill>
                <a:latin typeface="Canva Sans"/>
                <a:ea typeface="Canva Sans"/>
                <a:cs typeface="Canva Sans"/>
                <a:sym typeface="Canva Sans"/>
              </a:rPr>
              <a:t>Sắp xếp mảng [5, 7, 8, 3, 4, 9, 2, 1, 6]</a:t>
            </a:r>
          </a:p>
        </p:txBody>
      </p:sp>
      <p:sp>
        <p:nvSpPr>
          <p:cNvPr name="TextBox 6" id="6"/>
          <p:cNvSpPr txBox="true"/>
          <p:nvPr/>
        </p:nvSpPr>
        <p:spPr>
          <a:xfrm rot="0">
            <a:off x="1028700" y="4205201"/>
            <a:ext cx="13820395"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Bước 2: Trộn các đường chạy</a:t>
            </a:r>
          </a:p>
        </p:txBody>
      </p:sp>
      <p:sp>
        <p:nvSpPr>
          <p:cNvPr name="TextBox 7" id="7"/>
          <p:cNvSpPr txBox="true"/>
          <p:nvPr/>
        </p:nvSpPr>
        <p:spPr>
          <a:xfrm rot="0">
            <a:off x="1038225" y="5203421"/>
            <a:ext cx="9259193"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Đường chạy 7: [1, 2, 3, 4, 5, 6, 7, 8, 9]</a:t>
            </a:r>
          </a:p>
          <a:p>
            <a:pPr algn="l">
              <a:lnSpc>
                <a:spcPts val="4759"/>
              </a:lnSpc>
            </a:pPr>
          </a:p>
          <a:p>
            <a:pPr algn="l">
              <a:lnSpc>
                <a:spcPts val="4759"/>
              </a:lnSpc>
            </a:pPr>
            <a:r>
              <a:rPr lang="en-US" sz="3399">
                <a:solidFill>
                  <a:srgbClr val="000000"/>
                </a:solidFill>
                <a:latin typeface="Canva Sans"/>
                <a:ea typeface="Canva Sans"/>
                <a:cs typeface="Canva Sans"/>
                <a:sym typeface="Canva Sans"/>
              </a:rPr>
              <a:t>-&gt; Chỉ còn 1 đường chạy,  thuật toán kết thúc</a:t>
            </a:r>
          </a:p>
        </p:txBody>
      </p:sp>
      <p:sp>
        <p:nvSpPr>
          <p:cNvPr name="TextBox 8" id="8"/>
          <p:cNvSpPr txBox="true"/>
          <p:nvPr/>
        </p:nvSpPr>
        <p:spPr>
          <a:xfrm rot="0">
            <a:off x="1028700" y="7802880"/>
            <a:ext cx="8005167" cy="1455420"/>
          </a:xfrm>
          <a:prstGeom prst="rect">
            <a:avLst/>
          </a:prstGeom>
        </p:spPr>
        <p:txBody>
          <a:bodyPr anchor="t" rtlCol="false" tIns="0" lIns="0" bIns="0" rIns="0">
            <a:spAutoFit/>
          </a:bodyPr>
          <a:lstStyle/>
          <a:p>
            <a:pPr algn="l">
              <a:lnSpc>
                <a:spcPts val="5880"/>
              </a:lnSpc>
            </a:pPr>
            <a:r>
              <a:rPr lang="en-US" sz="4200">
                <a:solidFill>
                  <a:srgbClr val="000000"/>
                </a:solidFill>
                <a:latin typeface="Canva Sans"/>
                <a:ea typeface="Canva Sans"/>
                <a:cs typeface="Canva Sans"/>
                <a:sym typeface="Canva Sans"/>
              </a:rPr>
              <a:t>Độ phức tạp thời gian: O(nlogn)</a:t>
            </a:r>
          </a:p>
          <a:p>
            <a:pPr algn="l">
              <a:lnSpc>
                <a:spcPts val="5880"/>
              </a:lnSpc>
            </a:pPr>
            <a:r>
              <a:rPr lang="en-US" sz="4200">
                <a:solidFill>
                  <a:srgbClr val="000000"/>
                </a:solidFill>
                <a:latin typeface="Canva Sans"/>
                <a:ea typeface="Canva Sans"/>
                <a:cs typeface="Canva Sans"/>
                <a:sym typeface="Canva Sans"/>
              </a:rPr>
              <a:t>Độ phức tạp không gian: 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0E0"/>
        </a:solidFill>
      </p:bgPr>
    </p:bg>
    <p:spTree>
      <p:nvGrpSpPr>
        <p:cNvPr id="1" name=""/>
        <p:cNvGrpSpPr/>
        <p:nvPr/>
      </p:nvGrpSpPr>
      <p:grpSpPr>
        <a:xfrm>
          <a:off x="0" y="0"/>
          <a:ext cx="0" cy="0"/>
          <a:chOff x="0" y="0"/>
          <a:chExt cx="0" cy="0"/>
        </a:xfrm>
      </p:grpSpPr>
      <p:sp>
        <p:nvSpPr>
          <p:cNvPr name="Freeform 2" id="2" descr="a glowing gradient brush stroke "/>
          <p:cNvSpPr/>
          <p:nvPr/>
        </p:nvSpPr>
        <p:spPr>
          <a:xfrm flipH="false" flipV="false" rot="0">
            <a:off x="-3076792" y="3530134"/>
            <a:ext cx="13938055" cy="13938055"/>
          </a:xfrm>
          <a:custGeom>
            <a:avLst/>
            <a:gdLst/>
            <a:ahLst/>
            <a:cxnLst/>
            <a:rect r="r" b="b" t="t" l="l"/>
            <a:pathLst>
              <a:path h="13938055" w="13938055">
                <a:moveTo>
                  <a:pt x="0" y="0"/>
                </a:moveTo>
                <a:lnTo>
                  <a:pt x="13938055" y="0"/>
                </a:lnTo>
                <a:lnTo>
                  <a:pt x="13938055" y="13938054"/>
                </a:lnTo>
                <a:lnTo>
                  <a:pt x="0" y="1393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7600" y="3375362"/>
            <a:ext cx="16772801" cy="4455854"/>
            <a:chOff x="0" y="0"/>
            <a:chExt cx="22363735" cy="5941139"/>
          </a:xfrm>
        </p:grpSpPr>
        <p:sp>
          <p:nvSpPr>
            <p:cNvPr name="TextBox 4" id="4"/>
            <p:cNvSpPr txBox="true"/>
            <p:nvPr/>
          </p:nvSpPr>
          <p:spPr>
            <a:xfrm rot="0">
              <a:off x="0" y="-209550"/>
              <a:ext cx="22363735" cy="1672590"/>
            </a:xfrm>
            <a:prstGeom prst="rect">
              <a:avLst/>
            </a:prstGeom>
          </p:spPr>
          <p:txBody>
            <a:bodyPr anchor="t" rtlCol="false" tIns="0" lIns="0" bIns="0" rIns="0">
              <a:spAutoFit/>
            </a:bodyPr>
            <a:lstStyle/>
            <a:p>
              <a:pPr algn="ctr">
                <a:lnSpc>
                  <a:spcPts val="10800"/>
                </a:lnSpc>
              </a:pPr>
              <a:r>
                <a:rPr lang="en-US" sz="7200">
                  <a:solidFill>
                    <a:srgbClr val="000000"/>
                  </a:solidFill>
                  <a:latin typeface="TAN Mon Cheri"/>
                  <a:ea typeface="TAN Mon Cheri"/>
                  <a:cs typeface="TAN Mon Cheri"/>
                  <a:sym typeface="TAN Mon Cheri"/>
                </a:rPr>
                <a:t>WHAT IS EXTERNAL SORT?</a:t>
              </a:r>
            </a:p>
          </p:txBody>
        </p:sp>
        <p:sp>
          <p:nvSpPr>
            <p:cNvPr name="TextBox 5" id="5"/>
            <p:cNvSpPr txBox="true"/>
            <p:nvPr/>
          </p:nvSpPr>
          <p:spPr>
            <a:xfrm rot="0">
              <a:off x="0" y="1710557"/>
              <a:ext cx="22363735" cy="4230582"/>
            </a:xfrm>
            <a:prstGeom prst="rect">
              <a:avLst/>
            </a:prstGeom>
          </p:spPr>
          <p:txBody>
            <a:bodyPr anchor="t" rtlCol="false" tIns="0" lIns="0" bIns="0" rIns="0">
              <a:spAutoFit/>
            </a:bodyPr>
            <a:lstStyle/>
            <a:p>
              <a:pPr algn="ctr">
                <a:lnSpc>
                  <a:spcPts val="4550"/>
                </a:lnSpc>
              </a:pPr>
              <a:r>
                <a:rPr lang="en-US" sz="3500">
                  <a:solidFill>
                    <a:srgbClr val="000000"/>
                  </a:solidFill>
                  <a:latin typeface="TT Commons Pro"/>
                  <a:ea typeface="TT Commons Pro"/>
                  <a:cs typeface="TT Commons Pro"/>
                  <a:sym typeface="TT Commons Pro"/>
                </a:rPr>
                <a:t>Sắp xếp ngoại là gì? Và tại sao lại cần sắp xếp ngoại?</a:t>
              </a:r>
            </a:p>
            <a:p>
              <a:pPr algn="ctr">
                <a:lnSpc>
                  <a:spcPts val="4550"/>
                </a:lnSpc>
              </a:pPr>
            </a:p>
            <a:p>
              <a:pPr algn="ctr" marL="906780" indent="-453390" lvl="1">
                <a:lnSpc>
                  <a:spcPts val="5460"/>
                </a:lnSpc>
                <a:buFont typeface="Arial"/>
                <a:buChar char="•"/>
              </a:pPr>
              <a:r>
                <a:rPr lang="en-US" b="true" sz="4200">
                  <a:solidFill>
                    <a:srgbClr val="000000"/>
                  </a:solidFill>
                  <a:latin typeface="TT Commons Pro Bold"/>
                  <a:ea typeface="TT Commons Pro Bold"/>
                  <a:cs typeface="TT Commons Pro Bold"/>
                  <a:sym typeface="TT Commons Pro Bold"/>
                </a:rPr>
                <a:t>Vấn đề:</a:t>
              </a:r>
            </a:p>
            <a:p>
              <a:pPr algn="ctr">
                <a:lnSpc>
                  <a:spcPts val="5460"/>
                </a:lnSpc>
              </a:pPr>
              <a:r>
                <a:rPr lang="en-US" sz="4200">
                  <a:solidFill>
                    <a:srgbClr val="000000"/>
                  </a:solidFill>
                  <a:latin typeface="TT Commons Pro"/>
                  <a:ea typeface="TT Commons Pro"/>
                  <a:cs typeface="TT Commons Pro"/>
                  <a:sym typeface="TT Commons Pro"/>
                </a:rPr>
                <a:t>Khi bộ kích thước dữ liệu lớn hơn bộ nhớ chính (RAM) thì làm sao để sắp xếp dữ liệu?</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158367"/>
            <a:ext cx="13820395" cy="6263640"/>
          </a:xfrm>
          <a:prstGeom prst="rect">
            <a:avLst/>
          </a:prstGeom>
        </p:spPr>
        <p:txBody>
          <a:bodyPr anchor="t" rtlCol="false" tIns="0" lIns="0" bIns="0" rIns="0">
            <a:spAutoFit/>
          </a:bodyPr>
          <a:lstStyle/>
          <a:p>
            <a:pPr algn="l">
              <a:lnSpc>
                <a:spcPts val="3359"/>
              </a:lnSpc>
            </a:pPr>
            <a:r>
              <a:rPr lang="en-US" sz="2400" b="true">
                <a:solidFill>
                  <a:srgbClr val="000000"/>
                </a:solidFill>
                <a:latin typeface="Canva Sans Bold"/>
                <a:ea typeface="Canva Sans Bold"/>
                <a:cs typeface="Canva Sans Bold"/>
                <a:sym typeface="Canva Sans Bold"/>
              </a:rPr>
              <a:t>Hàm TìmCácDãyCon(arr):</a:t>
            </a:r>
          </a:p>
          <a:p>
            <a:pPr algn="l">
              <a:lnSpc>
                <a:spcPts val="3359"/>
              </a:lnSpc>
            </a:pPr>
            <a:r>
              <a:rPr lang="en-US" sz="2400">
                <a:solidFill>
                  <a:srgbClr val="000000"/>
                </a:solidFill>
                <a:latin typeface="Canva Sans"/>
                <a:ea typeface="Canva Sans"/>
                <a:cs typeface="Canva Sans"/>
                <a:sym typeface="Canva Sans"/>
              </a:rPr>
              <a:t>    runs = []  // Danh sách các dãy con</a:t>
            </a:r>
          </a:p>
          <a:p>
            <a:pPr algn="l">
              <a:lnSpc>
                <a:spcPts val="3359"/>
              </a:lnSpc>
            </a:pPr>
            <a:r>
              <a:rPr lang="en-US" sz="2400">
                <a:solidFill>
                  <a:srgbClr val="000000"/>
                </a:solidFill>
                <a:latin typeface="Canva Sans"/>
                <a:ea typeface="Canva Sans"/>
                <a:cs typeface="Canva Sans"/>
                <a:sym typeface="Canva Sans"/>
              </a:rPr>
              <a:t>    start = 0  // Vị trí bắt đầu của dãy con hiện tại</a:t>
            </a:r>
          </a:p>
          <a:p>
            <a:pPr algn="l">
              <a:lnSpc>
                <a:spcPts val="3359"/>
              </a:lnSpc>
            </a:pPr>
          </a:p>
          <a:p>
            <a:pPr algn="l">
              <a:lnSpc>
                <a:spcPts val="3359"/>
              </a:lnSpc>
            </a:pPr>
            <a:r>
              <a:rPr lang="en-US" sz="2400">
                <a:solidFill>
                  <a:srgbClr val="000000"/>
                </a:solidFill>
                <a:latin typeface="Canva Sans"/>
                <a:ea typeface="Canva Sans"/>
                <a:cs typeface="Canva Sans"/>
                <a:sym typeface="Canva Sans"/>
              </a:rPr>
              <a:t>    Trong khi start &lt; độ dài của arr:</a:t>
            </a:r>
          </a:p>
          <a:p>
            <a:pPr algn="l">
              <a:lnSpc>
                <a:spcPts val="3359"/>
              </a:lnSpc>
            </a:pPr>
            <a:r>
              <a:rPr lang="en-US" sz="2400">
                <a:solidFill>
                  <a:srgbClr val="000000"/>
                </a:solidFill>
                <a:latin typeface="Canva Sans"/>
                <a:ea typeface="Canva Sans"/>
                <a:cs typeface="Canva Sans"/>
                <a:sym typeface="Canva Sans"/>
              </a:rPr>
              <a:t>        end = start + 1</a:t>
            </a:r>
          </a:p>
          <a:p>
            <a:pPr algn="l">
              <a:lnSpc>
                <a:spcPts val="3359"/>
              </a:lnSpc>
            </a:pPr>
            <a:r>
              <a:rPr lang="en-US" sz="2400">
                <a:solidFill>
                  <a:srgbClr val="000000"/>
                </a:solidFill>
                <a:latin typeface="Canva Sans"/>
                <a:ea typeface="Canva Sans"/>
                <a:cs typeface="Canva Sans"/>
                <a:sym typeface="Canva Sans"/>
              </a:rPr>
              <a:t>        // Mở rộng dãy con đã sắp xếp tự nhiên</a:t>
            </a:r>
          </a:p>
          <a:p>
            <a:pPr algn="l">
              <a:lnSpc>
                <a:spcPts val="3359"/>
              </a:lnSpc>
            </a:pPr>
            <a:r>
              <a:rPr lang="en-US" sz="2400">
                <a:solidFill>
                  <a:srgbClr val="000000"/>
                </a:solidFill>
                <a:latin typeface="Canva Sans"/>
                <a:ea typeface="Canva Sans"/>
                <a:cs typeface="Canva Sans"/>
                <a:sym typeface="Canva Sans"/>
              </a:rPr>
              <a:t>        Trong khi end &lt; độ dài của arr VÀ arr[end-1] &lt;= arr[end]:</a:t>
            </a:r>
          </a:p>
          <a:p>
            <a:pPr algn="l">
              <a:lnSpc>
                <a:spcPts val="3359"/>
              </a:lnSpc>
            </a:pPr>
            <a:r>
              <a:rPr lang="en-US" sz="2400">
                <a:solidFill>
                  <a:srgbClr val="000000"/>
                </a:solidFill>
                <a:latin typeface="Canva Sans"/>
                <a:ea typeface="Canva Sans"/>
                <a:cs typeface="Canva Sans"/>
                <a:sym typeface="Canva Sans"/>
              </a:rPr>
              <a:t>            end = end + 1</a:t>
            </a:r>
          </a:p>
          <a:p>
            <a:pPr algn="l">
              <a:lnSpc>
                <a:spcPts val="3359"/>
              </a:lnSpc>
            </a:pPr>
            <a:r>
              <a:rPr lang="en-US" sz="2400">
                <a:solidFill>
                  <a:srgbClr val="000000"/>
                </a:solidFill>
                <a:latin typeface="Canva Sans"/>
                <a:ea typeface="Canva Sans"/>
                <a:cs typeface="Canva Sans"/>
                <a:sym typeface="Canva Sans"/>
              </a:rPr>
              <a:t>        // Thêm dãy con vào danh sách</a:t>
            </a:r>
          </a:p>
          <a:p>
            <a:pPr algn="l">
              <a:lnSpc>
                <a:spcPts val="3359"/>
              </a:lnSpc>
            </a:pPr>
            <a:r>
              <a:rPr lang="en-US" sz="2400">
                <a:solidFill>
                  <a:srgbClr val="000000"/>
                </a:solidFill>
                <a:latin typeface="Canva Sans"/>
                <a:ea typeface="Canva Sans"/>
                <a:cs typeface="Canva Sans"/>
                <a:sym typeface="Canva Sans"/>
              </a:rPr>
              <a:t>        Thêm arr[start..end-1] vào runs</a:t>
            </a:r>
          </a:p>
          <a:p>
            <a:pPr algn="l">
              <a:lnSpc>
                <a:spcPts val="3359"/>
              </a:lnSpc>
            </a:pPr>
            <a:r>
              <a:rPr lang="en-US" sz="2400">
                <a:solidFill>
                  <a:srgbClr val="000000"/>
                </a:solidFill>
                <a:latin typeface="Canva Sans"/>
                <a:ea typeface="Canva Sans"/>
                <a:cs typeface="Canva Sans"/>
                <a:sym typeface="Canva Sans"/>
              </a:rPr>
              <a:t>        start = end  // Di chuyển đến dãy con tiếp theo</a:t>
            </a:r>
          </a:p>
          <a:p>
            <a:pPr algn="l">
              <a:lnSpc>
                <a:spcPts val="3359"/>
              </a:lnSpc>
            </a:pPr>
          </a:p>
          <a:p>
            <a:pPr algn="l">
              <a:lnSpc>
                <a:spcPts val="3359"/>
              </a:lnSpc>
            </a:pPr>
            <a:r>
              <a:rPr lang="en-US" sz="2400" b="true">
                <a:solidFill>
                  <a:srgbClr val="000000"/>
                </a:solidFill>
                <a:latin typeface="Canva Sans Bold"/>
                <a:ea typeface="Canva Sans Bold"/>
                <a:cs typeface="Canva Sans Bold"/>
                <a:sym typeface="Canva Sans Bold"/>
              </a:rPr>
              <a:t>    Trả về runs</a:t>
            </a:r>
          </a:p>
          <a:p>
            <a:pPr algn="l">
              <a:lnSpc>
                <a:spcPts val="335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158367"/>
            <a:ext cx="13820395" cy="5006340"/>
          </a:xfrm>
          <a:prstGeom prst="rect">
            <a:avLst/>
          </a:prstGeom>
        </p:spPr>
        <p:txBody>
          <a:bodyPr anchor="t" rtlCol="false" tIns="0" lIns="0" bIns="0" rIns="0">
            <a:spAutoFit/>
          </a:bodyPr>
          <a:lstStyle/>
          <a:p>
            <a:pPr algn="l">
              <a:lnSpc>
                <a:spcPts val="3359"/>
              </a:lnSpc>
            </a:pPr>
            <a:r>
              <a:rPr lang="en-US" sz="2400" b="true">
                <a:solidFill>
                  <a:srgbClr val="000000"/>
                </a:solidFill>
                <a:latin typeface="Canva Sans Bold"/>
                <a:ea typeface="Canva Sans Bold"/>
                <a:cs typeface="Canva Sans Bold"/>
                <a:sym typeface="Canva Sans Bold"/>
              </a:rPr>
              <a:t>Hàm Merge(left, right):</a:t>
            </a:r>
          </a:p>
          <a:p>
            <a:pPr algn="l">
              <a:lnSpc>
                <a:spcPts val="3359"/>
              </a:lnSpc>
            </a:pPr>
            <a:r>
              <a:rPr lang="en-US" sz="2400">
                <a:solidFill>
                  <a:srgbClr val="000000"/>
                </a:solidFill>
                <a:latin typeface="Canva Sans"/>
                <a:ea typeface="Canva Sans"/>
                <a:cs typeface="Canva Sans"/>
                <a:sym typeface="Canva Sans"/>
              </a:rPr>
              <a:t>    result = []  // Dãy kết quả</a:t>
            </a:r>
          </a:p>
          <a:p>
            <a:pPr algn="l">
              <a:lnSpc>
                <a:spcPts val="3359"/>
              </a:lnSpc>
            </a:pPr>
            <a:r>
              <a:rPr lang="en-US" sz="2400">
                <a:solidFill>
                  <a:srgbClr val="000000"/>
                </a:solidFill>
                <a:latin typeface="Canva Sans"/>
                <a:ea typeface="Canva Sans"/>
                <a:cs typeface="Canva Sans"/>
                <a:sym typeface="Canva Sans"/>
              </a:rPr>
              <a:t>    i = 0, j = 0  // Con trỏ cho left và right</a:t>
            </a:r>
          </a:p>
          <a:p>
            <a:pPr algn="l">
              <a:lnSpc>
                <a:spcPts val="3359"/>
              </a:lnSpc>
            </a:pPr>
            <a:r>
              <a:rPr lang="en-US" sz="2400">
                <a:solidFill>
                  <a:srgbClr val="000000"/>
                </a:solidFill>
                <a:latin typeface="Canva Sans"/>
                <a:ea typeface="Canva Sans"/>
                <a:cs typeface="Canva Sans"/>
                <a:sym typeface="Canva Sans"/>
              </a:rPr>
              <a:t>    // So sánh và trộn hai dãy con</a:t>
            </a:r>
          </a:p>
          <a:p>
            <a:pPr algn="l">
              <a:lnSpc>
                <a:spcPts val="3359"/>
              </a:lnSpc>
            </a:pPr>
            <a:r>
              <a:rPr lang="en-US" sz="2400">
                <a:solidFill>
                  <a:srgbClr val="000000"/>
                </a:solidFill>
                <a:latin typeface="Canva Sans"/>
                <a:ea typeface="Canva Sans"/>
                <a:cs typeface="Canva Sans"/>
                <a:sym typeface="Canva Sans"/>
              </a:rPr>
              <a:t>    Trong khi i &lt; độ dài của left VÀ j &lt; độ dài của right:</a:t>
            </a:r>
          </a:p>
          <a:p>
            <a:pPr algn="l">
              <a:lnSpc>
                <a:spcPts val="3359"/>
              </a:lnSpc>
            </a:pPr>
            <a:r>
              <a:rPr lang="en-US" sz="2400">
                <a:solidFill>
                  <a:srgbClr val="000000"/>
                </a:solidFill>
                <a:latin typeface="Canva Sans"/>
                <a:ea typeface="Canva Sans"/>
                <a:cs typeface="Canva Sans"/>
                <a:sym typeface="Canva Sans"/>
              </a:rPr>
              <a:t>        Nếu left[i] &lt; right[j]:</a:t>
            </a:r>
          </a:p>
          <a:p>
            <a:pPr algn="l">
              <a:lnSpc>
                <a:spcPts val="3359"/>
              </a:lnSpc>
            </a:pPr>
            <a:r>
              <a:rPr lang="en-US" sz="2400">
                <a:solidFill>
                  <a:srgbClr val="000000"/>
                </a:solidFill>
                <a:latin typeface="Canva Sans"/>
                <a:ea typeface="Canva Sans"/>
                <a:cs typeface="Canva Sans"/>
                <a:sym typeface="Canva Sans"/>
              </a:rPr>
              <a:t>            Thêm left[i] vào result</a:t>
            </a:r>
          </a:p>
          <a:p>
            <a:pPr algn="l">
              <a:lnSpc>
                <a:spcPts val="3359"/>
              </a:lnSpc>
            </a:pPr>
            <a:r>
              <a:rPr lang="en-US" sz="2400">
                <a:solidFill>
                  <a:srgbClr val="000000"/>
                </a:solidFill>
                <a:latin typeface="Canva Sans"/>
                <a:ea typeface="Canva Sans"/>
                <a:cs typeface="Canva Sans"/>
                <a:sym typeface="Canva Sans"/>
              </a:rPr>
              <a:t>            i = i + 1</a:t>
            </a:r>
          </a:p>
          <a:p>
            <a:pPr algn="l">
              <a:lnSpc>
                <a:spcPts val="3359"/>
              </a:lnSpc>
            </a:pPr>
            <a:r>
              <a:rPr lang="en-US" sz="2400">
                <a:solidFill>
                  <a:srgbClr val="000000"/>
                </a:solidFill>
                <a:latin typeface="Canva Sans"/>
                <a:ea typeface="Canva Sans"/>
                <a:cs typeface="Canva Sans"/>
                <a:sym typeface="Canva Sans"/>
              </a:rPr>
              <a:t>        Ngược lại:</a:t>
            </a:r>
          </a:p>
          <a:p>
            <a:pPr algn="l">
              <a:lnSpc>
                <a:spcPts val="3359"/>
              </a:lnSpc>
            </a:pPr>
            <a:r>
              <a:rPr lang="en-US" sz="2400">
                <a:solidFill>
                  <a:srgbClr val="000000"/>
                </a:solidFill>
                <a:latin typeface="Canva Sans"/>
                <a:ea typeface="Canva Sans"/>
                <a:cs typeface="Canva Sans"/>
                <a:sym typeface="Canva Sans"/>
              </a:rPr>
              <a:t>            Thêm right[j] vào result</a:t>
            </a:r>
          </a:p>
          <a:p>
            <a:pPr algn="l">
              <a:lnSpc>
                <a:spcPts val="3359"/>
              </a:lnSpc>
            </a:pPr>
            <a:r>
              <a:rPr lang="en-US" sz="2400">
                <a:solidFill>
                  <a:srgbClr val="000000"/>
                </a:solidFill>
                <a:latin typeface="Canva Sans"/>
                <a:ea typeface="Canva Sans"/>
                <a:cs typeface="Canva Sans"/>
                <a:sym typeface="Canva Sans"/>
              </a:rPr>
              <a:t>            j = j + 1</a:t>
            </a:r>
          </a:p>
          <a:p>
            <a:pPr algn="l">
              <a:lnSpc>
                <a:spcPts val="3359"/>
              </a:lnSpc>
            </a:pPr>
            <a:r>
              <a:rPr lang="en-US" sz="2400">
                <a:solidFill>
                  <a:srgbClr val="000000"/>
                </a:solidFill>
                <a:latin typeface="Canva Sans"/>
                <a:ea typeface="Canva Sans"/>
                <a:cs typeface="Canva Sans"/>
                <a:sym typeface="Canva Sans"/>
              </a:rPr>
              <a:t>   </a:t>
            </a:r>
          </a:p>
        </p:txBody>
      </p:sp>
      <p:sp>
        <p:nvSpPr>
          <p:cNvPr name="TextBox 6" id="6"/>
          <p:cNvSpPr txBox="true"/>
          <p:nvPr/>
        </p:nvSpPr>
        <p:spPr>
          <a:xfrm rot="0">
            <a:off x="9438535" y="3577467"/>
            <a:ext cx="13820395" cy="458724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000000"/>
                </a:solidFill>
                <a:latin typeface="Canva Sans"/>
                <a:ea typeface="Canva Sans"/>
                <a:cs typeface="Canva Sans"/>
                <a:sym typeface="Canva Sans"/>
              </a:rPr>
              <a:t>    // Thêm các phần tử còn lại của left (nếu có)</a:t>
            </a:r>
          </a:p>
          <a:p>
            <a:pPr algn="l">
              <a:lnSpc>
                <a:spcPts val="3359"/>
              </a:lnSpc>
            </a:pPr>
            <a:r>
              <a:rPr lang="en-US" sz="2400">
                <a:solidFill>
                  <a:srgbClr val="000000"/>
                </a:solidFill>
                <a:latin typeface="Canva Sans"/>
                <a:ea typeface="Canva Sans"/>
                <a:cs typeface="Canva Sans"/>
                <a:sym typeface="Canva Sans"/>
              </a:rPr>
              <a:t>    Trong khi i &lt; độ dài của left:</a:t>
            </a:r>
          </a:p>
          <a:p>
            <a:pPr algn="l">
              <a:lnSpc>
                <a:spcPts val="3359"/>
              </a:lnSpc>
            </a:pPr>
            <a:r>
              <a:rPr lang="en-US" sz="2400">
                <a:solidFill>
                  <a:srgbClr val="000000"/>
                </a:solidFill>
                <a:latin typeface="Canva Sans"/>
                <a:ea typeface="Canva Sans"/>
                <a:cs typeface="Canva Sans"/>
                <a:sym typeface="Canva Sans"/>
              </a:rPr>
              <a:t>        Thêm left[i] vào result</a:t>
            </a:r>
          </a:p>
          <a:p>
            <a:pPr algn="l">
              <a:lnSpc>
                <a:spcPts val="3359"/>
              </a:lnSpc>
            </a:pPr>
            <a:r>
              <a:rPr lang="en-US" sz="2400">
                <a:solidFill>
                  <a:srgbClr val="000000"/>
                </a:solidFill>
                <a:latin typeface="Canva Sans"/>
                <a:ea typeface="Canva Sans"/>
                <a:cs typeface="Canva Sans"/>
                <a:sym typeface="Canva Sans"/>
              </a:rPr>
              <a:t>        i = i + 1</a:t>
            </a:r>
          </a:p>
          <a:p>
            <a:pPr algn="l">
              <a:lnSpc>
                <a:spcPts val="3359"/>
              </a:lnSpc>
            </a:pPr>
            <a:r>
              <a:rPr lang="en-US" sz="2400">
                <a:solidFill>
                  <a:srgbClr val="000000"/>
                </a:solidFill>
                <a:latin typeface="Canva Sans"/>
                <a:ea typeface="Canva Sans"/>
                <a:cs typeface="Canva Sans"/>
                <a:sym typeface="Canva Sans"/>
              </a:rPr>
              <a:t>    // Thêm các phần tử còn lại của right (nếu có)</a:t>
            </a:r>
          </a:p>
          <a:p>
            <a:pPr algn="l">
              <a:lnSpc>
                <a:spcPts val="3359"/>
              </a:lnSpc>
            </a:pPr>
            <a:r>
              <a:rPr lang="en-US" sz="2400">
                <a:solidFill>
                  <a:srgbClr val="000000"/>
                </a:solidFill>
                <a:latin typeface="Canva Sans"/>
                <a:ea typeface="Canva Sans"/>
                <a:cs typeface="Canva Sans"/>
                <a:sym typeface="Canva Sans"/>
              </a:rPr>
              <a:t>    Trong khi j &lt; độ dài của right:</a:t>
            </a:r>
          </a:p>
          <a:p>
            <a:pPr algn="l">
              <a:lnSpc>
                <a:spcPts val="3359"/>
              </a:lnSpc>
            </a:pPr>
            <a:r>
              <a:rPr lang="en-US" sz="2400">
                <a:solidFill>
                  <a:srgbClr val="000000"/>
                </a:solidFill>
                <a:latin typeface="Canva Sans"/>
                <a:ea typeface="Canva Sans"/>
                <a:cs typeface="Canva Sans"/>
                <a:sym typeface="Canva Sans"/>
              </a:rPr>
              <a:t>        Thêm right[j] vào result</a:t>
            </a:r>
          </a:p>
          <a:p>
            <a:pPr algn="l">
              <a:lnSpc>
                <a:spcPts val="3359"/>
              </a:lnSpc>
            </a:pPr>
            <a:r>
              <a:rPr lang="en-US" sz="2400">
                <a:solidFill>
                  <a:srgbClr val="000000"/>
                </a:solidFill>
                <a:latin typeface="Canva Sans"/>
                <a:ea typeface="Canva Sans"/>
                <a:cs typeface="Canva Sans"/>
                <a:sym typeface="Canva Sans"/>
              </a:rPr>
              <a:t>        j = j + 1</a:t>
            </a:r>
          </a:p>
          <a:p>
            <a:pPr algn="l">
              <a:lnSpc>
                <a:spcPts val="3359"/>
              </a:lnSpc>
            </a:pPr>
            <a:r>
              <a:rPr lang="en-US" sz="2400" b="true">
                <a:solidFill>
                  <a:srgbClr val="000000"/>
                </a:solidFill>
                <a:latin typeface="Canva Sans Bold"/>
                <a:ea typeface="Canva Sans Bold"/>
                <a:cs typeface="Canva Sans Bold"/>
                <a:sym typeface="Canva Sans Bold"/>
              </a:rPr>
              <a:t>    Trả về result</a:t>
            </a:r>
          </a:p>
          <a:p>
            <a:pPr algn="l">
              <a:lnSpc>
                <a:spcPts val="335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1927860"/>
            <a:ext cx="13820395" cy="8359140"/>
          </a:xfrm>
          <a:prstGeom prst="rect">
            <a:avLst/>
          </a:prstGeom>
        </p:spPr>
        <p:txBody>
          <a:bodyPr anchor="t" rtlCol="false" tIns="0" lIns="0" bIns="0" rIns="0">
            <a:spAutoFit/>
          </a:bodyPr>
          <a:lstStyle/>
          <a:p>
            <a:pPr algn="l">
              <a:lnSpc>
                <a:spcPts val="3359"/>
              </a:lnSpc>
            </a:pPr>
            <a:r>
              <a:rPr lang="en-US" sz="2400" b="true">
                <a:solidFill>
                  <a:srgbClr val="000000"/>
                </a:solidFill>
                <a:latin typeface="Canva Sans Bold"/>
                <a:ea typeface="Canva Sans Bold"/>
                <a:cs typeface="Canva Sans Bold"/>
                <a:sym typeface="Canva Sans Bold"/>
              </a:rPr>
              <a:t>Hàm NaturalMergeSort(arr):</a:t>
            </a:r>
          </a:p>
          <a:p>
            <a:pPr algn="l">
              <a:lnSpc>
                <a:spcPts val="3359"/>
              </a:lnSpc>
            </a:pPr>
            <a:r>
              <a:rPr lang="en-US" sz="2400">
                <a:solidFill>
                  <a:srgbClr val="000000"/>
                </a:solidFill>
                <a:latin typeface="Canva Sans"/>
                <a:ea typeface="Canva Sans"/>
                <a:cs typeface="Canva Sans"/>
                <a:sym typeface="Canva Sans"/>
              </a:rPr>
              <a:t>    // Bước 1: Tìm các dãy con đã sắp xếp tự nhiên (natural runs)</a:t>
            </a:r>
          </a:p>
          <a:p>
            <a:pPr algn="l">
              <a:lnSpc>
                <a:spcPts val="3359"/>
              </a:lnSpc>
            </a:pPr>
            <a:r>
              <a:rPr lang="en-US" sz="2400">
                <a:solidFill>
                  <a:srgbClr val="000000"/>
                </a:solidFill>
                <a:latin typeface="Canva Sans"/>
                <a:ea typeface="Canva Sans"/>
                <a:cs typeface="Canva Sans"/>
                <a:sym typeface="Canva Sans"/>
              </a:rPr>
              <a:t>    runs = </a:t>
            </a:r>
            <a:r>
              <a:rPr lang="en-US" sz="2400" b="true">
                <a:solidFill>
                  <a:srgbClr val="000000"/>
                </a:solidFill>
                <a:latin typeface="Canva Sans Bold"/>
                <a:ea typeface="Canva Sans Bold"/>
                <a:cs typeface="Canva Sans Bold"/>
                <a:sym typeface="Canva Sans Bold"/>
              </a:rPr>
              <a:t>TìmCácDãyCon(arr)</a:t>
            </a:r>
          </a:p>
          <a:p>
            <a:pPr algn="l">
              <a:lnSpc>
                <a:spcPts val="3359"/>
              </a:lnSpc>
            </a:pPr>
            <a:r>
              <a:rPr lang="en-US" sz="2400">
                <a:solidFill>
                  <a:srgbClr val="000000"/>
                </a:solidFill>
                <a:latin typeface="Canva Sans"/>
                <a:ea typeface="Canva Sans"/>
                <a:cs typeface="Canva Sans"/>
                <a:sym typeface="Canva Sans"/>
              </a:rPr>
              <a:t>    // Bước 2: Trộn các dãy con cho đến khi chỉ còn một dãy đã sắp xếp</a:t>
            </a:r>
          </a:p>
          <a:p>
            <a:pPr algn="l">
              <a:lnSpc>
                <a:spcPts val="3359"/>
              </a:lnSpc>
            </a:pPr>
            <a:r>
              <a:rPr lang="en-US" sz="2400">
                <a:solidFill>
                  <a:srgbClr val="000000"/>
                </a:solidFill>
                <a:latin typeface="Canva Sans"/>
                <a:ea typeface="Canva Sans"/>
                <a:cs typeface="Canva Sans"/>
                <a:sym typeface="Canva Sans"/>
              </a:rPr>
              <a:t>    Trong khi số lượng runs &gt; 1:</a:t>
            </a:r>
          </a:p>
          <a:p>
            <a:pPr algn="l">
              <a:lnSpc>
                <a:spcPts val="3359"/>
              </a:lnSpc>
            </a:pPr>
            <a:r>
              <a:rPr lang="en-US" sz="2400">
                <a:solidFill>
                  <a:srgbClr val="000000"/>
                </a:solidFill>
                <a:latin typeface="Canva Sans"/>
                <a:ea typeface="Canva Sans"/>
                <a:cs typeface="Canva Sans"/>
                <a:sym typeface="Canva Sans"/>
              </a:rPr>
              <a:t>        new_runs = []  // Dãy con mới sau khi trộn</a:t>
            </a:r>
          </a:p>
          <a:p>
            <a:pPr algn="l">
              <a:lnSpc>
                <a:spcPts val="3359"/>
              </a:lnSpc>
            </a:pPr>
            <a:r>
              <a:rPr lang="en-US" sz="2400">
                <a:solidFill>
                  <a:srgbClr val="000000"/>
                </a:solidFill>
                <a:latin typeface="Canva Sans"/>
                <a:ea typeface="Canva Sans"/>
                <a:cs typeface="Canva Sans"/>
                <a:sym typeface="Canva Sans"/>
              </a:rPr>
              <a:t>        i = 0</a:t>
            </a:r>
          </a:p>
          <a:p>
            <a:pPr algn="l">
              <a:lnSpc>
                <a:spcPts val="3359"/>
              </a:lnSpc>
            </a:pPr>
            <a:r>
              <a:rPr lang="en-US" sz="2400">
                <a:solidFill>
                  <a:srgbClr val="000000"/>
                </a:solidFill>
                <a:latin typeface="Canva Sans"/>
                <a:ea typeface="Canva Sans"/>
                <a:cs typeface="Canva Sans"/>
                <a:sym typeface="Canva Sans"/>
              </a:rPr>
              <a:t>        Trong khi i &lt; số lượng runs:</a:t>
            </a:r>
          </a:p>
          <a:p>
            <a:pPr algn="l">
              <a:lnSpc>
                <a:spcPts val="3359"/>
              </a:lnSpc>
            </a:pPr>
            <a:r>
              <a:rPr lang="en-US" sz="2400">
                <a:solidFill>
                  <a:srgbClr val="000000"/>
                </a:solidFill>
                <a:latin typeface="Canva Sans"/>
                <a:ea typeface="Canva Sans"/>
                <a:cs typeface="Canva Sans"/>
                <a:sym typeface="Canva Sans"/>
              </a:rPr>
              <a:t>            // Trộn từng cặp dãy con</a:t>
            </a:r>
          </a:p>
          <a:p>
            <a:pPr algn="l">
              <a:lnSpc>
                <a:spcPts val="3359"/>
              </a:lnSpc>
            </a:pPr>
            <a:r>
              <a:rPr lang="en-US" sz="2400">
                <a:solidFill>
                  <a:srgbClr val="000000"/>
                </a:solidFill>
                <a:latin typeface="Canva Sans"/>
                <a:ea typeface="Canva Sans"/>
                <a:cs typeface="Canva Sans"/>
                <a:sym typeface="Canva Sans"/>
              </a:rPr>
              <a:t>            Nếu i + 1 &lt; số lượng runs:</a:t>
            </a:r>
          </a:p>
          <a:p>
            <a:pPr algn="l">
              <a:lnSpc>
                <a:spcPts val="3359"/>
              </a:lnSpc>
            </a:pPr>
            <a:r>
              <a:rPr lang="en-US" sz="2400">
                <a:solidFill>
                  <a:srgbClr val="000000"/>
                </a:solidFill>
                <a:latin typeface="Canva Sans"/>
                <a:ea typeface="Canva Sans"/>
                <a:cs typeface="Canva Sans"/>
                <a:sym typeface="Canva Sans"/>
              </a:rPr>
              <a:t>                merged =</a:t>
            </a:r>
            <a:r>
              <a:rPr lang="en-US" sz="2400" b="true">
                <a:solidFill>
                  <a:srgbClr val="000000"/>
                </a:solidFill>
                <a:latin typeface="Canva Sans Bold"/>
                <a:ea typeface="Canva Sans Bold"/>
                <a:cs typeface="Canva Sans Bold"/>
                <a:sym typeface="Canva Sans Bold"/>
              </a:rPr>
              <a:t> Merge(runs[i], runs[i+1])</a:t>
            </a:r>
          </a:p>
          <a:p>
            <a:pPr algn="l">
              <a:lnSpc>
                <a:spcPts val="3359"/>
              </a:lnSpc>
            </a:pPr>
            <a:r>
              <a:rPr lang="en-US" sz="2400">
                <a:solidFill>
                  <a:srgbClr val="000000"/>
                </a:solidFill>
                <a:latin typeface="Canva Sans"/>
                <a:ea typeface="Canva Sans"/>
                <a:cs typeface="Canva Sans"/>
                <a:sym typeface="Canva Sans"/>
              </a:rPr>
              <a:t>                Thêm merged vào new_runs</a:t>
            </a:r>
          </a:p>
          <a:p>
            <a:pPr algn="l">
              <a:lnSpc>
                <a:spcPts val="3359"/>
              </a:lnSpc>
            </a:pPr>
            <a:r>
              <a:rPr lang="en-US" sz="2400">
                <a:solidFill>
                  <a:srgbClr val="000000"/>
                </a:solidFill>
                <a:latin typeface="Canva Sans"/>
                <a:ea typeface="Canva Sans"/>
                <a:cs typeface="Canva Sans"/>
                <a:sym typeface="Canva Sans"/>
              </a:rPr>
              <a:t>                i = i + 2</a:t>
            </a:r>
          </a:p>
          <a:p>
            <a:pPr algn="l">
              <a:lnSpc>
                <a:spcPts val="3359"/>
              </a:lnSpc>
            </a:pPr>
            <a:r>
              <a:rPr lang="en-US" sz="2400">
                <a:solidFill>
                  <a:srgbClr val="000000"/>
                </a:solidFill>
                <a:latin typeface="Canva Sans"/>
                <a:ea typeface="Canva Sans"/>
                <a:cs typeface="Canva Sans"/>
                <a:sym typeface="Canva Sans"/>
              </a:rPr>
              <a:t>            Ngược lại:</a:t>
            </a:r>
          </a:p>
          <a:p>
            <a:pPr algn="l">
              <a:lnSpc>
                <a:spcPts val="3359"/>
              </a:lnSpc>
            </a:pPr>
            <a:r>
              <a:rPr lang="en-US" sz="2400">
                <a:solidFill>
                  <a:srgbClr val="000000"/>
                </a:solidFill>
                <a:latin typeface="Canva Sans"/>
                <a:ea typeface="Canva Sans"/>
                <a:cs typeface="Canva Sans"/>
                <a:sym typeface="Canva Sans"/>
              </a:rPr>
              <a:t>                Thêm runs[i] vào new_runs</a:t>
            </a:r>
          </a:p>
          <a:p>
            <a:pPr algn="l">
              <a:lnSpc>
                <a:spcPts val="3359"/>
              </a:lnSpc>
            </a:pPr>
            <a:r>
              <a:rPr lang="en-US" sz="2400">
                <a:solidFill>
                  <a:srgbClr val="000000"/>
                </a:solidFill>
                <a:latin typeface="Canva Sans"/>
                <a:ea typeface="Canva Sans"/>
                <a:cs typeface="Canva Sans"/>
                <a:sym typeface="Canva Sans"/>
              </a:rPr>
              <a:t>                i = i + 1</a:t>
            </a:r>
          </a:p>
          <a:p>
            <a:pPr algn="l">
              <a:lnSpc>
                <a:spcPts val="3359"/>
              </a:lnSpc>
            </a:pPr>
            <a:r>
              <a:rPr lang="en-US" sz="2400">
                <a:solidFill>
                  <a:srgbClr val="000000"/>
                </a:solidFill>
                <a:latin typeface="Canva Sans"/>
                <a:ea typeface="Canva Sans"/>
                <a:cs typeface="Canva Sans"/>
                <a:sym typeface="Canva Sans"/>
              </a:rPr>
              <a:t>        runs = new_runs  // Cập nhật các dãy con</a:t>
            </a:r>
          </a:p>
          <a:p>
            <a:pPr algn="l">
              <a:lnSpc>
                <a:spcPts val="3359"/>
              </a:lnSpc>
            </a:pPr>
            <a:r>
              <a:rPr lang="en-US" sz="2400">
                <a:solidFill>
                  <a:srgbClr val="000000"/>
                </a:solidFill>
                <a:latin typeface="Canva Sans"/>
                <a:ea typeface="Canva Sans"/>
                <a:cs typeface="Canva Sans"/>
                <a:sym typeface="Canva Sans"/>
              </a:rPr>
              <a:t>    // Trả về dãy đã sắp xếp</a:t>
            </a:r>
          </a:p>
          <a:p>
            <a:pPr algn="l">
              <a:lnSpc>
                <a:spcPts val="3359"/>
              </a:lnSpc>
            </a:pPr>
            <a:r>
              <a:rPr lang="en-US" sz="2400" b="true">
                <a:solidFill>
                  <a:srgbClr val="000000"/>
                </a:solidFill>
                <a:latin typeface="Canva Sans Bold"/>
                <a:ea typeface="Canva Sans Bold"/>
                <a:cs typeface="Canva Sans Bold"/>
                <a:sym typeface="Canva Sans Bold"/>
              </a:rPr>
              <a:t>    Trả về runs[0]</a:t>
            </a:r>
          </a:p>
          <a:p>
            <a:pPr algn="l">
              <a:lnSpc>
                <a:spcPts val="33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634740"/>
            <a:ext cx="17259300" cy="442722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VẤN ĐỀ CỦA NATURAL MERGE SORT:</a:t>
            </a:r>
          </a:p>
          <a:p>
            <a:pPr algn="l" marL="906780" indent="-453390" lvl="1">
              <a:lnSpc>
                <a:spcPts val="5880"/>
              </a:lnSpc>
              <a:buFont typeface="Arial"/>
              <a:buChar char="•"/>
            </a:pPr>
            <a:r>
              <a:rPr lang="en-US" sz="4200">
                <a:solidFill>
                  <a:srgbClr val="000000"/>
                </a:solidFill>
                <a:latin typeface="Canva Sans"/>
                <a:ea typeface="Canva Sans"/>
                <a:cs typeface="Canva Sans"/>
                <a:sym typeface="Canva Sans"/>
              </a:rPr>
              <a:t>Số lần đọc/ ghi dữ liệu </a:t>
            </a:r>
            <a:r>
              <a:rPr lang="en-US" b="true" sz="4200">
                <a:solidFill>
                  <a:srgbClr val="000000"/>
                </a:solidFill>
                <a:latin typeface="Canva Sans Bold"/>
                <a:ea typeface="Canva Sans Bold"/>
                <a:cs typeface="Canva Sans Bold"/>
                <a:sym typeface="Canva Sans Bold"/>
              </a:rPr>
              <a:t>(rất lâu)</a:t>
            </a:r>
          </a:p>
          <a:p>
            <a:pPr algn="l" marL="906780" indent="-453390" lvl="1">
              <a:lnSpc>
                <a:spcPts val="5880"/>
              </a:lnSpc>
              <a:buFont typeface="Arial"/>
              <a:buChar char="•"/>
            </a:pPr>
            <a:r>
              <a:rPr lang="en-US" sz="4200">
                <a:solidFill>
                  <a:srgbClr val="000000"/>
                </a:solidFill>
                <a:latin typeface="Canva Sans"/>
                <a:ea typeface="Canva Sans"/>
                <a:cs typeface="Canva Sans"/>
                <a:sym typeface="Canva Sans"/>
              </a:rPr>
              <a:t>Số đường chạy tự nhiên</a:t>
            </a:r>
          </a:p>
          <a:p>
            <a:pPr algn="l" marL="906780" indent="-453390" lvl="1">
              <a:lnSpc>
                <a:spcPts val="5880"/>
              </a:lnSpc>
              <a:buFont typeface="Arial"/>
              <a:buChar char="•"/>
            </a:pPr>
            <a:r>
              <a:rPr lang="en-US" sz="4200">
                <a:solidFill>
                  <a:srgbClr val="000000"/>
                </a:solidFill>
                <a:latin typeface="Canva Sans"/>
                <a:ea typeface="Canva Sans"/>
                <a:cs typeface="Canva Sans"/>
                <a:sym typeface="Canva Sans"/>
              </a:rPr>
              <a:t>Số lần trộn</a:t>
            </a:r>
          </a:p>
          <a:p>
            <a:pPr algn="l">
              <a:lnSpc>
                <a:spcPts val="5880"/>
              </a:lnSpc>
            </a:pPr>
          </a:p>
          <a:p>
            <a:pPr algn="l">
              <a:lnSpc>
                <a:spcPts val="5880"/>
              </a:lnSpc>
            </a:pPr>
            <a:r>
              <a:rPr lang="en-US" sz="4200">
                <a:solidFill>
                  <a:srgbClr val="000000"/>
                </a:solidFill>
                <a:latin typeface="Canva Sans"/>
                <a:ea typeface="Canva Sans"/>
                <a:cs typeface="Canva Sans"/>
                <a:sym typeface="Canva Sans"/>
              </a:rPr>
              <a:t>-&gt; Nhiều runs -&gt; Nhiều lần trộn-&gt; Nhiều lần đọc/ghi dữ liệu </a:t>
            </a:r>
            <a:r>
              <a:rPr lang="en-US" sz="4200" b="true">
                <a:solidFill>
                  <a:srgbClr val="000000"/>
                </a:solidFill>
                <a:latin typeface="Canva Sans Bold"/>
                <a:ea typeface="Canva Sans Bold"/>
                <a:cs typeface="Canva Sans Bold"/>
                <a:sym typeface="Canva Sans Bold"/>
              </a:rPr>
              <a:t>(rất lâu)</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5" id="5"/>
          <p:cNvSpPr txBox="true"/>
          <p:nvPr/>
        </p:nvSpPr>
        <p:spPr>
          <a:xfrm rot="0">
            <a:off x="1028700" y="3634740"/>
            <a:ext cx="13820395" cy="51701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VẤN ĐỀ CỦA NATURAL MERGE SORT:</a:t>
            </a:r>
          </a:p>
          <a:p>
            <a:pPr algn="l" marL="906780" indent="-453390" lvl="1">
              <a:lnSpc>
                <a:spcPts val="5880"/>
              </a:lnSpc>
              <a:buFont typeface="Arial"/>
              <a:buChar char="•"/>
            </a:pPr>
            <a:r>
              <a:rPr lang="en-US" sz="4200">
                <a:solidFill>
                  <a:srgbClr val="000000"/>
                </a:solidFill>
                <a:latin typeface="Canva Sans"/>
                <a:ea typeface="Canva Sans"/>
                <a:cs typeface="Canva Sans"/>
                <a:sym typeface="Canva Sans"/>
              </a:rPr>
              <a:t>Số lần đọc/ ghi dữ liệu </a:t>
            </a:r>
            <a:r>
              <a:rPr lang="en-US" b="true" sz="4200">
                <a:solidFill>
                  <a:srgbClr val="000000"/>
                </a:solidFill>
                <a:latin typeface="Canva Sans Bold"/>
                <a:ea typeface="Canva Sans Bold"/>
                <a:cs typeface="Canva Sans Bold"/>
                <a:sym typeface="Canva Sans Bold"/>
              </a:rPr>
              <a:t>(rất lâu)</a:t>
            </a:r>
          </a:p>
          <a:p>
            <a:pPr algn="l" marL="906780" indent="-453390" lvl="1">
              <a:lnSpc>
                <a:spcPts val="5880"/>
              </a:lnSpc>
              <a:buFont typeface="Arial"/>
              <a:buChar char="•"/>
            </a:pPr>
            <a:r>
              <a:rPr lang="en-US" sz="4200">
                <a:solidFill>
                  <a:srgbClr val="000000"/>
                </a:solidFill>
                <a:latin typeface="Canva Sans"/>
                <a:ea typeface="Canva Sans"/>
                <a:cs typeface="Canva Sans"/>
                <a:sym typeface="Canva Sans"/>
              </a:rPr>
              <a:t>Số đường chạy tự nhiên</a:t>
            </a:r>
          </a:p>
          <a:p>
            <a:pPr algn="l">
              <a:lnSpc>
                <a:spcPts val="5880"/>
              </a:lnSpc>
            </a:pPr>
          </a:p>
          <a:p>
            <a:pPr algn="l">
              <a:lnSpc>
                <a:spcPts val="5880"/>
              </a:lnSpc>
            </a:pPr>
            <a:r>
              <a:rPr lang="en-US" sz="4200">
                <a:solidFill>
                  <a:srgbClr val="000000"/>
                </a:solidFill>
                <a:latin typeface="Canva Sans"/>
                <a:ea typeface="Canva Sans"/>
                <a:cs typeface="Canva Sans"/>
                <a:sym typeface="Canva Sans"/>
              </a:rPr>
              <a:t>-&gt; Nhiều runs -&gt; Nhiều lần đọc/ghi dữ liệu (rất lâu)</a:t>
            </a:r>
          </a:p>
          <a:p>
            <a:pPr algn="l">
              <a:lnSpc>
                <a:spcPts val="5880"/>
              </a:lnSpc>
            </a:pPr>
          </a:p>
          <a:p>
            <a:pPr algn="l">
              <a:lnSpc>
                <a:spcPts val="5880"/>
              </a:lnSpc>
            </a:pPr>
            <a:r>
              <a:rPr lang="en-US" sz="4200" b="true">
                <a:solidFill>
                  <a:srgbClr val="000000"/>
                </a:solidFill>
                <a:latin typeface="Canva Sans Bold"/>
                <a:ea typeface="Canva Sans Bold"/>
                <a:cs typeface="Canva Sans Bold"/>
                <a:sym typeface="Canva Sans Bold"/>
              </a:rPr>
              <a:t>-&gt; Cần một phương pháp trộn tốt hơn?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4377690"/>
            <a:ext cx="9149804" cy="2198370"/>
          </a:xfrm>
          <a:prstGeom prst="rect">
            <a:avLst/>
          </a:prstGeom>
        </p:spPr>
        <p:txBody>
          <a:bodyPr anchor="t" rtlCol="false" tIns="0" lIns="0" bIns="0" rIns="0">
            <a:spAutoFit/>
          </a:bodyPr>
          <a:lstStyle/>
          <a:p>
            <a:pPr algn="l" marL="906780" indent="-453390" lvl="1">
              <a:lnSpc>
                <a:spcPts val="5880"/>
              </a:lnSpc>
              <a:buFont typeface="Arial"/>
              <a:buChar char="•"/>
            </a:pPr>
            <a:r>
              <a:rPr lang="en-US" b="true" sz="4200">
                <a:solidFill>
                  <a:srgbClr val="000000"/>
                </a:solidFill>
                <a:latin typeface="Canva Sans Bold"/>
                <a:ea typeface="Canva Sans Bold"/>
                <a:cs typeface="Canva Sans Bold"/>
                <a:sym typeface="Canva Sans Bold"/>
              </a:rPr>
              <a:t>Chia</a:t>
            </a:r>
            <a:r>
              <a:rPr lang="en-US" sz="4200">
                <a:solidFill>
                  <a:srgbClr val="000000"/>
                </a:solidFill>
                <a:latin typeface="Canva Sans"/>
                <a:ea typeface="Canva Sans"/>
                <a:cs typeface="Canva Sans"/>
                <a:sym typeface="Canva Sans"/>
              </a:rPr>
              <a:t> dữ liệu thành k đường chạy</a:t>
            </a:r>
          </a:p>
          <a:p>
            <a:pPr algn="l" marL="906780" indent="-453390" lvl="1">
              <a:lnSpc>
                <a:spcPts val="5880"/>
              </a:lnSpc>
              <a:buFont typeface="Arial"/>
              <a:buChar char="•"/>
            </a:pPr>
            <a:r>
              <a:rPr lang="en-US" b="true" sz="4200">
                <a:solidFill>
                  <a:srgbClr val="000000"/>
                </a:solidFill>
                <a:latin typeface="Canva Sans Bold"/>
                <a:ea typeface="Canva Sans Bold"/>
                <a:cs typeface="Canva Sans Bold"/>
                <a:sym typeface="Canva Sans Bold"/>
              </a:rPr>
              <a:t>Sắp xếp</a:t>
            </a:r>
            <a:r>
              <a:rPr lang="en-US" sz="4200">
                <a:solidFill>
                  <a:srgbClr val="000000"/>
                </a:solidFill>
                <a:latin typeface="Canva Sans"/>
                <a:ea typeface="Canva Sans"/>
                <a:cs typeface="Canva Sans"/>
                <a:sym typeface="Canva Sans"/>
              </a:rPr>
              <a:t> các đường chạy đó</a:t>
            </a:r>
          </a:p>
          <a:p>
            <a:pPr algn="l" marL="906780" indent="-453390" lvl="1">
              <a:lnSpc>
                <a:spcPts val="5880"/>
              </a:lnSpc>
              <a:buFont typeface="Arial"/>
              <a:buChar char="•"/>
            </a:pPr>
            <a:r>
              <a:rPr lang="en-US" b="true" sz="4200">
                <a:solidFill>
                  <a:srgbClr val="000000"/>
                </a:solidFill>
                <a:latin typeface="Canva Sans Bold"/>
                <a:ea typeface="Canva Sans Bold"/>
                <a:cs typeface="Canva Sans Bold"/>
                <a:sym typeface="Canva Sans Bold"/>
              </a:rPr>
              <a:t>Trộn</a:t>
            </a:r>
            <a:r>
              <a:rPr lang="en-US" sz="4200">
                <a:solidFill>
                  <a:srgbClr val="000000"/>
                </a:solidFill>
                <a:latin typeface="Canva Sans"/>
                <a:ea typeface="Canva Sans"/>
                <a:cs typeface="Canva Sans"/>
                <a:sym typeface="Canva Sans"/>
              </a:rPr>
              <a:t> các đường chạy với nhau</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228093"/>
            <a:ext cx="16278226"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Chia</a:t>
            </a:r>
            <a:r>
              <a:rPr lang="en-US" sz="4200">
                <a:solidFill>
                  <a:srgbClr val="000000"/>
                </a:solidFill>
                <a:latin typeface="Canva Sans"/>
                <a:ea typeface="Canva Sans"/>
                <a:cs typeface="Canva Sans"/>
                <a:sym typeface="Canva Sans"/>
              </a:rPr>
              <a:t> dữ liệu thành m đường chạy và </a:t>
            </a:r>
            <a:r>
              <a:rPr lang="en-US" sz="4200" b="true">
                <a:solidFill>
                  <a:srgbClr val="000000"/>
                </a:solidFill>
                <a:latin typeface="Canva Sans Bold"/>
                <a:ea typeface="Canva Sans Bold"/>
                <a:cs typeface="Canva Sans Bold"/>
                <a:sym typeface="Canva Sans Bold"/>
              </a:rPr>
              <a:t>trộn</a:t>
            </a:r>
            <a:r>
              <a:rPr lang="en-US" sz="4200">
                <a:solidFill>
                  <a:srgbClr val="000000"/>
                </a:solidFill>
                <a:latin typeface="Canva Sans"/>
                <a:ea typeface="Canva Sans"/>
                <a:cs typeface="Canva Sans"/>
                <a:sym typeface="Canva Sans"/>
              </a:rPr>
              <a:t> cùng lúc k đường chạy</a:t>
            </a:r>
          </a:p>
        </p:txBody>
      </p:sp>
      <p:sp>
        <p:nvSpPr>
          <p:cNvPr name="TextBox 6" id="6"/>
          <p:cNvSpPr txBox="true"/>
          <p:nvPr/>
        </p:nvSpPr>
        <p:spPr>
          <a:xfrm rot="0">
            <a:off x="1028700" y="4216788"/>
            <a:ext cx="9264966" cy="1455420"/>
          </a:xfrm>
          <a:prstGeom prst="rect">
            <a:avLst/>
          </a:prstGeom>
        </p:spPr>
        <p:txBody>
          <a:bodyPr anchor="t" rtlCol="false" tIns="0" lIns="0" bIns="0" rIns="0">
            <a:spAutoFit/>
          </a:bodyPr>
          <a:lstStyle/>
          <a:p>
            <a:pPr algn="ctr">
              <a:lnSpc>
                <a:spcPts val="5880"/>
              </a:lnSpc>
            </a:pPr>
            <a:r>
              <a:rPr lang="en-US" sz="4200" b="true">
                <a:solidFill>
                  <a:srgbClr val="000000"/>
                </a:solidFill>
                <a:latin typeface="TT Commons Pro Bold"/>
                <a:ea typeface="TT Commons Pro Bold"/>
                <a:cs typeface="TT Commons Pro Bold"/>
                <a:sym typeface="TT Commons Pro Bold"/>
              </a:rPr>
              <a:t>Chọn k như thế nào cho phù hợp? </a:t>
            </a:r>
          </a:p>
          <a:p>
            <a:pPr algn="ctr">
              <a:lnSpc>
                <a:spcPts val="5880"/>
              </a:lnSpc>
            </a:pPr>
            <a:r>
              <a:rPr lang="en-US" sz="4200" b="true">
                <a:solidFill>
                  <a:srgbClr val="000000"/>
                </a:solidFill>
                <a:latin typeface="TT Commons Pro Bold"/>
                <a:ea typeface="TT Commons Pro Bold"/>
                <a:cs typeface="TT Commons Pro Bold"/>
                <a:sym typeface="TT Commons Pro Bold"/>
              </a:rPr>
              <a:t>-&gt; Đánh giá theo số lần trộn (passes)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228093"/>
            <a:ext cx="16273304"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Chia</a:t>
            </a:r>
            <a:r>
              <a:rPr lang="en-US" sz="4200">
                <a:solidFill>
                  <a:srgbClr val="000000"/>
                </a:solidFill>
                <a:latin typeface="Canva Sans"/>
                <a:ea typeface="Canva Sans"/>
                <a:cs typeface="Canva Sans"/>
                <a:sym typeface="Canva Sans"/>
              </a:rPr>
              <a:t> dữ liệu thành m đường chạy và </a:t>
            </a:r>
            <a:r>
              <a:rPr lang="en-US" sz="4200" b="true">
                <a:solidFill>
                  <a:srgbClr val="000000"/>
                </a:solidFill>
                <a:latin typeface="Canva Sans Bold"/>
                <a:ea typeface="Canva Sans Bold"/>
                <a:cs typeface="Canva Sans Bold"/>
                <a:sym typeface="Canva Sans Bold"/>
              </a:rPr>
              <a:t>trộn </a:t>
            </a:r>
            <a:r>
              <a:rPr lang="en-US" sz="4200">
                <a:solidFill>
                  <a:srgbClr val="000000"/>
                </a:solidFill>
                <a:latin typeface="Canva Sans"/>
                <a:ea typeface="Canva Sans"/>
                <a:cs typeface="Canva Sans"/>
                <a:sym typeface="Canva Sans"/>
              </a:rPr>
              <a:t>cùng lúc k đường chạy</a:t>
            </a:r>
          </a:p>
        </p:txBody>
      </p:sp>
      <p:sp>
        <p:nvSpPr>
          <p:cNvPr name="TextBox 6" id="6"/>
          <p:cNvSpPr txBox="true"/>
          <p:nvPr/>
        </p:nvSpPr>
        <p:spPr>
          <a:xfrm rot="0">
            <a:off x="1028700" y="4216788"/>
            <a:ext cx="9264966" cy="21983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Chọn k như thế nào cho phù hợp? </a:t>
            </a:r>
          </a:p>
          <a:p>
            <a:pPr algn="l">
              <a:lnSpc>
                <a:spcPts val="5880"/>
              </a:lnSpc>
            </a:pPr>
          </a:p>
          <a:p>
            <a:pPr algn="l">
              <a:lnSpc>
                <a:spcPts val="5880"/>
              </a:lnSpc>
            </a:pPr>
            <a:r>
              <a:rPr lang="en-US" sz="4200">
                <a:solidFill>
                  <a:srgbClr val="000000"/>
                </a:solidFill>
                <a:latin typeface="TT Commons Pro"/>
                <a:ea typeface="TT Commons Pro"/>
                <a:cs typeface="TT Commons Pro"/>
                <a:sym typeface="TT Commons Pro"/>
              </a:rPr>
              <a:t>Số lượt trộn (passes): logk(n)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228093"/>
            <a:ext cx="16278226"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Chia</a:t>
            </a:r>
            <a:r>
              <a:rPr lang="en-US" sz="4200">
                <a:solidFill>
                  <a:srgbClr val="000000"/>
                </a:solidFill>
                <a:latin typeface="Canva Sans"/>
                <a:ea typeface="Canva Sans"/>
                <a:cs typeface="Canva Sans"/>
                <a:sym typeface="Canva Sans"/>
              </a:rPr>
              <a:t> dữ liệu thành m đường chạy và </a:t>
            </a:r>
            <a:r>
              <a:rPr lang="en-US" sz="4200" b="true">
                <a:solidFill>
                  <a:srgbClr val="000000"/>
                </a:solidFill>
                <a:latin typeface="Canva Sans Bold"/>
                <a:ea typeface="Canva Sans Bold"/>
                <a:cs typeface="Canva Sans Bold"/>
                <a:sym typeface="Canva Sans Bold"/>
              </a:rPr>
              <a:t>trộn</a:t>
            </a:r>
            <a:r>
              <a:rPr lang="en-US" sz="4200">
                <a:solidFill>
                  <a:srgbClr val="000000"/>
                </a:solidFill>
                <a:latin typeface="Canva Sans"/>
                <a:ea typeface="Canva Sans"/>
                <a:cs typeface="Canva Sans"/>
                <a:sym typeface="Canva Sans"/>
              </a:rPr>
              <a:t> cùng lúc k đường chạy</a:t>
            </a:r>
          </a:p>
        </p:txBody>
      </p:sp>
      <p:sp>
        <p:nvSpPr>
          <p:cNvPr name="TextBox 6" id="6"/>
          <p:cNvSpPr txBox="true"/>
          <p:nvPr/>
        </p:nvSpPr>
        <p:spPr>
          <a:xfrm rot="0">
            <a:off x="1028700" y="4216788"/>
            <a:ext cx="15032466" cy="51701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Chọn m như thế nào cho phù hợp? </a:t>
            </a:r>
          </a:p>
          <a:p>
            <a:pPr algn="l">
              <a:lnSpc>
                <a:spcPts val="5880"/>
              </a:lnSpc>
            </a:pPr>
          </a:p>
          <a:p>
            <a:pPr algn="l">
              <a:lnSpc>
                <a:spcPts val="5880"/>
              </a:lnSpc>
            </a:pPr>
            <a:r>
              <a:rPr lang="en-US" sz="4200">
                <a:solidFill>
                  <a:srgbClr val="000000"/>
                </a:solidFill>
                <a:latin typeface="TT Commons Pro"/>
                <a:ea typeface="TT Commons Pro"/>
                <a:cs typeface="TT Commons Pro"/>
                <a:sym typeface="TT Commons Pro"/>
              </a:rPr>
              <a:t>Số lượt trộn (passes): logk(n)</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k quá lớn: quá nhiều đường chạy, đòi hỏi nhiều buffer, tiêu tốn bộ nhớ</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k quá nhỏ: tăng số lần trộn, hiệu suất kém và không tận dụng được bộ nhớ</a:t>
            </a:r>
            <a:r>
              <a:rPr lang="en-US" b="true" sz="4200">
                <a:solidFill>
                  <a:srgbClr val="000000"/>
                </a:solidFill>
                <a:latin typeface="TT Commons Pro Bold"/>
                <a:ea typeface="TT Commons Pro Bold"/>
                <a:cs typeface="TT Commons Pro Bold"/>
                <a:sym typeface="TT Commons Pro Bold"/>
              </a:rPr>
              <a:t>(2-way merge sort, natural merge sort)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228093"/>
            <a:ext cx="16278226"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Chia</a:t>
            </a:r>
            <a:r>
              <a:rPr lang="en-US" sz="4200">
                <a:solidFill>
                  <a:srgbClr val="000000"/>
                </a:solidFill>
                <a:latin typeface="Canva Sans"/>
                <a:ea typeface="Canva Sans"/>
                <a:cs typeface="Canva Sans"/>
                <a:sym typeface="Canva Sans"/>
              </a:rPr>
              <a:t> dữ liệu thành m đường chạy và </a:t>
            </a:r>
            <a:r>
              <a:rPr lang="en-US" sz="4200" b="true">
                <a:solidFill>
                  <a:srgbClr val="000000"/>
                </a:solidFill>
                <a:latin typeface="Canva Sans Bold"/>
                <a:ea typeface="Canva Sans Bold"/>
                <a:cs typeface="Canva Sans Bold"/>
                <a:sym typeface="Canva Sans Bold"/>
              </a:rPr>
              <a:t>trộn</a:t>
            </a:r>
            <a:r>
              <a:rPr lang="en-US" sz="4200">
                <a:solidFill>
                  <a:srgbClr val="000000"/>
                </a:solidFill>
                <a:latin typeface="Canva Sans"/>
                <a:ea typeface="Canva Sans"/>
                <a:cs typeface="Canva Sans"/>
                <a:sym typeface="Canva Sans"/>
              </a:rPr>
              <a:t> cùng lúc k đường chạy</a:t>
            </a:r>
          </a:p>
        </p:txBody>
      </p:sp>
      <p:sp>
        <p:nvSpPr>
          <p:cNvPr name="TextBox 6" id="6"/>
          <p:cNvSpPr txBox="true"/>
          <p:nvPr/>
        </p:nvSpPr>
        <p:spPr>
          <a:xfrm rot="0">
            <a:off x="1028700" y="4216788"/>
            <a:ext cx="14817081" cy="51701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Chọn m như thế nào cho phù hợp? </a:t>
            </a:r>
          </a:p>
          <a:p>
            <a:pPr algn="l">
              <a:lnSpc>
                <a:spcPts val="5880"/>
              </a:lnSpc>
            </a:pPr>
            <a:r>
              <a:rPr lang="en-US" sz="4200">
                <a:solidFill>
                  <a:srgbClr val="000000"/>
                </a:solidFill>
                <a:latin typeface="TT Commons Pro"/>
                <a:ea typeface="TT Commons Pro"/>
                <a:cs typeface="TT Commons Pro"/>
                <a:sym typeface="TT Commons Pro"/>
              </a:rPr>
              <a:t>Số lượt trộn (passes): logm(n)</a:t>
            </a:r>
          </a:p>
          <a:p>
            <a:pPr algn="l" marL="906780" indent="-453390" lvl="1">
              <a:lnSpc>
                <a:spcPts val="5880"/>
              </a:lnSpc>
              <a:buFont typeface="Arial"/>
              <a:buChar char="•"/>
            </a:pPr>
            <a:r>
              <a:rPr lang="en-US" b="true" sz="4200">
                <a:solidFill>
                  <a:srgbClr val="000000"/>
                </a:solidFill>
                <a:latin typeface="TT Commons Pro Bold"/>
                <a:ea typeface="TT Commons Pro Bold"/>
                <a:cs typeface="TT Commons Pro Bold"/>
                <a:sym typeface="TT Commons Pro Bold"/>
              </a:rPr>
              <a:t> k = n ? logn(n) = 1 (rất tốt)?</a:t>
            </a:r>
          </a:p>
          <a:p>
            <a:pPr algn="l">
              <a:lnSpc>
                <a:spcPts val="5880"/>
              </a:lnSpc>
            </a:pPr>
          </a:p>
          <a:p>
            <a:pPr algn="l">
              <a:lnSpc>
                <a:spcPts val="5880"/>
              </a:lnSpc>
            </a:pPr>
            <a:r>
              <a:rPr lang="en-US" sz="4200">
                <a:solidFill>
                  <a:srgbClr val="000000"/>
                </a:solidFill>
                <a:latin typeface="TT Commons Pro"/>
                <a:ea typeface="TT Commons Pro"/>
                <a:cs typeface="TT Commons Pro"/>
                <a:sym typeface="TT Commons Pro"/>
              </a:rPr>
              <a:t>Độ phức tạp thuật toán: O(nlogn)</a:t>
            </a:r>
          </a:p>
          <a:p>
            <a:pPr algn="l">
              <a:lnSpc>
                <a:spcPts val="5880"/>
              </a:lnSpc>
            </a:pPr>
            <a:r>
              <a:rPr lang="en-US" sz="4200" b="true">
                <a:solidFill>
                  <a:srgbClr val="000000"/>
                </a:solidFill>
                <a:latin typeface="TT Commons Pro Bold"/>
                <a:ea typeface="TT Commons Pro Bold"/>
                <a:cs typeface="TT Commons Pro Bold"/>
                <a:sym typeface="TT Commons Pro Bold"/>
              </a:rPr>
              <a:t>Độ phức tạp không gian: O(n + k) -&gt; Rất lớn nếu k = n rất lớn</a:t>
            </a:r>
            <a:r>
              <a:rPr lang="en-US" sz="4200">
                <a:solidFill>
                  <a:srgbClr val="000000"/>
                </a:solidFill>
                <a:latin typeface="TT Commons Pro"/>
                <a:ea typeface="TT Commons Pro"/>
                <a:cs typeface="TT Commons Pro"/>
                <a:sym typeface="TT Commons Pro"/>
              </a:rPr>
              <a:t> -&gt; Chọn k phù hợp với lượng dữ liệu RAM có thể chứa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1E2F4"/>
        </a:solidFill>
      </p:bgPr>
    </p:bg>
    <p:spTree>
      <p:nvGrpSpPr>
        <p:cNvPr id="1" name=""/>
        <p:cNvGrpSpPr/>
        <p:nvPr/>
      </p:nvGrpSpPr>
      <p:grpSpPr>
        <a:xfrm>
          <a:off x="0" y="0"/>
          <a:ext cx="0" cy="0"/>
          <a:chOff x="0" y="0"/>
          <a:chExt cx="0" cy="0"/>
        </a:xfrm>
      </p:grpSpPr>
      <p:sp>
        <p:nvSpPr>
          <p:cNvPr name="Freeform 2" id="2" descr="a glowing gradient brush stroke"/>
          <p:cNvSpPr/>
          <p:nvPr/>
        </p:nvSpPr>
        <p:spPr>
          <a:xfrm flipH="false" flipV="false" rot="0">
            <a:off x="-6410564" y="1709417"/>
            <a:ext cx="15350424" cy="15350424"/>
          </a:xfrm>
          <a:custGeom>
            <a:avLst/>
            <a:gdLst/>
            <a:ahLst/>
            <a:cxnLst/>
            <a:rect r="r" b="b" t="t" l="l"/>
            <a:pathLst>
              <a:path h="15350424" w="15350424">
                <a:moveTo>
                  <a:pt x="0" y="0"/>
                </a:moveTo>
                <a:lnTo>
                  <a:pt x="15350424" y="0"/>
                </a:lnTo>
                <a:lnTo>
                  <a:pt x="15350424" y="15350424"/>
                </a:lnTo>
                <a:lnTo>
                  <a:pt x="0" y="15350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 rounded gradient shape"/>
          <p:cNvSpPr/>
          <p:nvPr/>
        </p:nvSpPr>
        <p:spPr>
          <a:xfrm flipH="false" flipV="false" rot="0">
            <a:off x="10019297" y="2785298"/>
            <a:ext cx="1064217" cy="1064217"/>
          </a:xfrm>
          <a:custGeom>
            <a:avLst/>
            <a:gdLst/>
            <a:ahLst/>
            <a:cxnLst/>
            <a:rect r="r" b="b" t="t" l="l"/>
            <a:pathLst>
              <a:path h="1064217" w="1064217">
                <a:moveTo>
                  <a:pt x="0" y="0"/>
                </a:moveTo>
                <a:lnTo>
                  <a:pt x="1064217" y="0"/>
                </a:lnTo>
                <a:lnTo>
                  <a:pt x="1064217" y="1064217"/>
                </a:lnTo>
                <a:lnTo>
                  <a:pt x="0" y="1064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 rounded gradient shape"/>
          <p:cNvSpPr/>
          <p:nvPr/>
        </p:nvSpPr>
        <p:spPr>
          <a:xfrm flipH="false" flipV="false" rot="0">
            <a:off x="10019297" y="4569803"/>
            <a:ext cx="1064217" cy="1064217"/>
          </a:xfrm>
          <a:custGeom>
            <a:avLst/>
            <a:gdLst/>
            <a:ahLst/>
            <a:cxnLst/>
            <a:rect r="r" b="b" t="t" l="l"/>
            <a:pathLst>
              <a:path h="1064217" w="1064217">
                <a:moveTo>
                  <a:pt x="0" y="0"/>
                </a:moveTo>
                <a:lnTo>
                  <a:pt x="1064217" y="0"/>
                </a:lnTo>
                <a:lnTo>
                  <a:pt x="1064217" y="1064217"/>
                </a:lnTo>
                <a:lnTo>
                  <a:pt x="0" y="1064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descr="a rounded gradient shape"/>
          <p:cNvSpPr/>
          <p:nvPr/>
        </p:nvSpPr>
        <p:spPr>
          <a:xfrm flipH="false" flipV="false" rot="0">
            <a:off x="10019297" y="6549712"/>
            <a:ext cx="1064217" cy="1064217"/>
          </a:xfrm>
          <a:custGeom>
            <a:avLst/>
            <a:gdLst/>
            <a:ahLst/>
            <a:cxnLst/>
            <a:rect r="r" b="b" t="t" l="l"/>
            <a:pathLst>
              <a:path h="1064217" w="1064217">
                <a:moveTo>
                  <a:pt x="0" y="0"/>
                </a:moveTo>
                <a:lnTo>
                  <a:pt x="1064217" y="0"/>
                </a:lnTo>
                <a:lnTo>
                  <a:pt x="1064217" y="1064217"/>
                </a:lnTo>
                <a:lnTo>
                  <a:pt x="0" y="1064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2906867"/>
            <a:ext cx="8666747" cy="3883823"/>
            <a:chOff x="0" y="0"/>
            <a:chExt cx="11555663" cy="5178431"/>
          </a:xfrm>
        </p:grpSpPr>
        <p:sp>
          <p:nvSpPr>
            <p:cNvPr name="TextBox 7" id="7"/>
            <p:cNvSpPr txBox="true"/>
            <p:nvPr/>
          </p:nvSpPr>
          <p:spPr>
            <a:xfrm rot="0">
              <a:off x="0" y="-200025"/>
              <a:ext cx="11555663" cy="3491865"/>
            </a:xfrm>
            <a:prstGeom prst="rect">
              <a:avLst/>
            </a:prstGeom>
          </p:spPr>
          <p:txBody>
            <a:bodyPr anchor="t" rtlCol="false" tIns="0" lIns="0" bIns="0" rIns="0">
              <a:spAutoFit/>
            </a:bodyPr>
            <a:lstStyle/>
            <a:p>
              <a:pPr algn="l">
                <a:lnSpc>
                  <a:spcPts val="10800"/>
                </a:lnSpc>
              </a:pPr>
              <a:r>
                <a:rPr lang="en-US" b="true" sz="7200">
                  <a:solidFill>
                    <a:srgbClr val="000000"/>
                  </a:solidFill>
                  <a:latin typeface="TT Commons Pro Bold"/>
                  <a:ea typeface="TT Commons Pro Bold"/>
                  <a:cs typeface="TT Commons Pro Bold"/>
                  <a:sym typeface="TT Commons Pro Bold"/>
                </a:rPr>
                <a:t>CÁC NỘI DUNG CHÍNH</a:t>
              </a:r>
            </a:p>
          </p:txBody>
        </p:sp>
        <p:sp>
          <p:nvSpPr>
            <p:cNvPr name="TextBox 8" id="8"/>
            <p:cNvSpPr txBox="true"/>
            <p:nvPr/>
          </p:nvSpPr>
          <p:spPr>
            <a:xfrm rot="0">
              <a:off x="0" y="3685122"/>
              <a:ext cx="11555663" cy="1493308"/>
            </a:xfrm>
            <a:prstGeom prst="rect">
              <a:avLst/>
            </a:prstGeom>
          </p:spPr>
          <p:txBody>
            <a:bodyPr anchor="t" rtlCol="false" tIns="0" lIns="0" bIns="0" rIns="0">
              <a:spAutoFit/>
            </a:bodyPr>
            <a:lstStyle/>
            <a:p>
              <a:pPr algn="l">
                <a:lnSpc>
                  <a:spcPts val="4550"/>
                </a:lnSpc>
              </a:pPr>
              <a:r>
                <a:rPr lang="en-US" sz="3500">
                  <a:solidFill>
                    <a:srgbClr val="000000"/>
                  </a:solidFill>
                  <a:latin typeface="TT Commons Pro"/>
                  <a:ea typeface="TT Commons Pro"/>
                  <a:cs typeface="TT Commons Pro"/>
                  <a:sym typeface="TT Commons Pro"/>
                </a:rPr>
                <a:t>Nhắc lại các kiến thức liên quan và giới thiệu về các phương pháp sắp xếp ngoại</a:t>
              </a:r>
            </a:p>
          </p:txBody>
        </p:sp>
      </p:grpSp>
      <p:sp>
        <p:nvSpPr>
          <p:cNvPr name="TextBox 9" id="9"/>
          <p:cNvSpPr txBox="true"/>
          <p:nvPr/>
        </p:nvSpPr>
        <p:spPr>
          <a:xfrm rot="0">
            <a:off x="11405100" y="2805568"/>
            <a:ext cx="5854200" cy="990600"/>
          </a:xfrm>
          <a:prstGeom prst="rect">
            <a:avLst/>
          </a:prstGeom>
        </p:spPr>
        <p:txBody>
          <a:bodyPr anchor="t" rtlCol="false" tIns="0" lIns="0" bIns="0" rIns="0">
            <a:spAutoFit/>
          </a:bodyPr>
          <a:lstStyle/>
          <a:p>
            <a:pPr algn="l">
              <a:lnSpc>
                <a:spcPts val="3900"/>
              </a:lnSpc>
            </a:pPr>
            <a:r>
              <a:rPr lang="en-US" sz="3000">
                <a:solidFill>
                  <a:srgbClr val="000000"/>
                </a:solidFill>
                <a:latin typeface="TT Commons Pro"/>
                <a:ea typeface="TT Commons Pro"/>
                <a:cs typeface="TT Commons Pro"/>
                <a:sym typeface="TT Commons Pro"/>
              </a:rPr>
              <a:t>Phương pháp trộn tự nhiên</a:t>
            </a:r>
          </a:p>
          <a:p>
            <a:pPr algn="l">
              <a:lnSpc>
                <a:spcPts val="3900"/>
              </a:lnSpc>
            </a:pPr>
            <a:r>
              <a:rPr lang="en-US" sz="3000" b="true">
                <a:solidFill>
                  <a:srgbClr val="000000"/>
                </a:solidFill>
                <a:latin typeface="TT Commons Pro Bold"/>
                <a:ea typeface="TT Commons Pro Bold"/>
                <a:cs typeface="TT Commons Pro Bold"/>
                <a:sym typeface="TT Commons Pro Bold"/>
              </a:rPr>
              <a:t>(Natural Merge Sort)</a:t>
            </a:r>
          </a:p>
        </p:txBody>
      </p:sp>
      <p:sp>
        <p:nvSpPr>
          <p:cNvPr name="TextBox 10" id="10"/>
          <p:cNvSpPr txBox="true"/>
          <p:nvPr/>
        </p:nvSpPr>
        <p:spPr>
          <a:xfrm rot="0">
            <a:off x="11405100" y="4587562"/>
            <a:ext cx="5149230" cy="990600"/>
          </a:xfrm>
          <a:prstGeom prst="rect">
            <a:avLst/>
          </a:prstGeom>
        </p:spPr>
        <p:txBody>
          <a:bodyPr anchor="t" rtlCol="false" tIns="0" lIns="0" bIns="0" rIns="0">
            <a:spAutoFit/>
          </a:bodyPr>
          <a:lstStyle/>
          <a:p>
            <a:pPr algn="l">
              <a:lnSpc>
                <a:spcPts val="3900"/>
              </a:lnSpc>
            </a:pPr>
            <a:r>
              <a:rPr lang="en-US" sz="3000">
                <a:solidFill>
                  <a:srgbClr val="000000"/>
                </a:solidFill>
                <a:latin typeface="TT Commons Pro"/>
                <a:ea typeface="TT Commons Pro"/>
                <a:cs typeface="TT Commons Pro"/>
                <a:sym typeface="TT Commons Pro"/>
              </a:rPr>
              <a:t>Phương pháp trộn nhiều đường</a:t>
            </a:r>
          </a:p>
          <a:p>
            <a:pPr algn="l">
              <a:lnSpc>
                <a:spcPts val="3900"/>
              </a:lnSpc>
            </a:pPr>
            <a:r>
              <a:rPr lang="en-US" sz="3000" b="true">
                <a:solidFill>
                  <a:srgbClr val="000000"/>
                </a:solidFill>
                <a:latin typeface="TT Commons Pro Bold"/>
                <a:ea typeface="TT Commons Pro Bold"/>
                <a:cs typeface="TT Commons Pro Bold"/>
                <a:sym typeface="TT Commons Pro Bold"/>
              </a:rPr>
              <a:t>(k-way Merge Sort)</a:t>
            </a:r>
          </a:p>
        </p:txBody>
      </p:sp>
      <p:sp>
        <p:nvSpPr>
          <p:cNvPr name="TextBox 11" id="11"/>
          <p:cNvSpPr txBox="true"/>
          <p:nvPr/>
        </p:nvSpPr>
        <p:spPr>
          <a:xfrm rot="0">
            <a:off x="11405100" y="6319820"/>
            <a:ext cx="5854200" cy="1485900"/>
          </a:xfrm>
          <a:prstGeom prst="rect">
            <a:avLst/>
          </a:prstGeom>
        </p:spPr>
        <p:txBody>
          <a:bodyPr anchor="t" rtlCol="false" tIns="0" lIns="0" bIns="0" rIns="0">
            <a:spAutoFit/>
          </a:bodyPr>
          <a:lstStyle/>
          <a:p>
            <a:pPr algn="l">
              <a:lnSpc>
                <a:spcPts val="3900"/>
              </a:lnSpc>
            </a:pPr>
            <a:r>
              <a:rPr lang="en-US" sz="3000">
                <a:solidFill>
                  <a:srgbClr val="000000"/>
                </a:solidFill>
                <a:latin typeface="TT Commons Pro"/>
                <a:ea typeface="TT Commons Pro"/>
                <a:cs typeface="TT Commons Pro"/>
                <a:sym typeface="TT Commons Pro"/>
              </a:rPr>
              <a:t>Phương pháp trộn nhiều đường cân bằng</a:t>
            </a:r>
          </a:p>
          <a:p>
            <a:pPr algn="l">
              <a:lnSpc>
                <a:spcPts val="3900"/>
              </a:lnSpc>
            </a:pPr>
            <a:r>
              <a:rPr lang="en-US" sz="3000" b="true">
                <a:solidFill>
                  <a:srgbClr val="000000"/>
                </a:solidFill>
                <a:latin typeface="TT Commons Pro Bold"/>
                <a:ea typeface="TT Commons Pro Bold"/>
                <a:cs typeface="TT Commons Pro Bold"/>
                <a:sym typeface="TT Commons Pro Bold"/>
              </a:rPr>
              <a:t>(Multiway Balance Merge Sort)</a:t>
            </a:r>
          </a:p>
        </p:txBody>
      </p:sp>
      <p:sp>
        <p:nvSpPr>
          <p:cNvPr name="Freeform 12" id="12" descr="a rounded gradient shape"/>
          <p:cNvSpPr/>
          <p:nvPr/>
        </p:nvSpPr>
        <p:spPr>
          <a:xfrm flipH="false" flipV="false" rot="0">
            <a:off x="11413770" y="8586770"/>
            <a:ext cx="671530" cy="671530"/>
          </a:xfrm>
          <a:custGeom>
            <a:avLst/>
            <a:gdLst/>
            <a:ahLst/>
            <a:cxnLst/>
            <a:rect r="r" b="b" t="t" l="l"/>
            <a:pathLst>
              <a:path h="671530" w="671530">
                <a:moveTo>
                  <a:pt x="0" y="0"/>
                </a:moveTo>
                <a:lnTo>
                  <a:pt x="671530" y="0"/>
                </a:lnTo>
                <a:lnTo>
                  <a:pt x="671530" y="671530"/>
                </a:lnTo>
                <a:lnTo>
                  <a:pt x="0" y="671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2289237" y="8714742"/>
            <a:ext cx="2042964" cy="396537"/>
          </a:xfrm>
          <a:prstGeom prst="rect">
            <a:avLst/>
          </a:prstGeom>
        </p:spPr>
        <p:txBody>
          <a:bodyPr anchor="t" rtlCol="false" tIns="0" lIns="0" bIns="0" rIns="0">
            <a:spAutoFit/>
          </a:bodyPr>
          <a:lstStyle/>
          <a:p>
            <a:pPr algn="l">
              <a:lnSpc>
                <a:spcPts val="3284"/>
              </a:lnSpc>
            </a:pPr>
            <a:r>
              <a:rPr lang="en-US" sz="2526">
                <a:solidFill>
                  <a:srgbClr val="000000"/>
                </a:solidFill>
                <a:latin typeface="TT Commons Pro"/>
                <a:ea typeface="TT Commons Pro"/>
                <a:cs typeface="TT Commons Pro"/>
                <a:sym typeface="TT Commons Pro"/>
              </a:rPr>
              <a:t>Cấu trúc </a:t>
            </a:r>
            <a:r>
              <a:rPr lang="en-US" sz="2526" b="true">
                <a:solidFill>
                  <a:srgbClr val="000000"/>
                </a:solidFill>
                <a:latin typeface="TT Commons Pro Bold"/>
                <a:ea typeface="TT Commons Pro Bold"/>
                <a:cs typeface="TT Commons Pro Bold"/>
                <a:sym typeface="TT Commons Pro Bold"/>
              </a:rPr>
              <a:t>Heap</a:t>
            </a:r>
          </a:p>
        </p:txBody>
      </p:sp>
      <p:sp>
        <p:nvSpPr>
          <p:cNvPr name="Freeform 14" id="14" descr="a rounded gradient shape"/>
          <p:cNvSpPr/>
          <p:nvPr/>
        </p:nvSpPr>
        <p:spPr>
          <a:xfrm flipH="false" flipV="false" rot="0">
            <a:off x="10019297" y="1000792"/>
            <a:ext cx="1064217" cy="1064217"/>
          </a:xfrm>
          <a:custGeom>
            <a:avLst/>
            <a:gdLst/>
            <a:ahLst/>
            <a:cxnLst/>
            <a:rect r="r" b="b" t="t" l="l"/>
            <a:pathLst>
              <a:path h="1064217" w="1064217">
                <a:moveTo>
                  <a:pt x="0" y="0"/>
                </a:moveTo>
                <a:lnTo>
                  <a:pt x="1064217" y="0"/>
                </a:lnTo>
                <a:lnTo>
                  <a:pt x="1064217" y="1064218"/>
                </a:lnTo>
                <a:lnTo>
                  <a:pt x="0" y="1064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1405100" y="1021063"/>
            <a:ext cx="5854200" cy="990600"/>
          </a:xfrm>
          <a:prstGeom prst="rect">
            <a:avLst/>
          </a:prstGeom>
        </p:spPr>
        <p:txBody>
          <a:bodyPr anchor="t" rtlCol="false" tIns="0" lIns="0" bIns="0" rIns="0">
            <a:spAutoFit/>
          </a:bodyPr>
          <a:lstStyle/>
          <a:p>
            <a:pPr algn="l">
              <a:lnSpc>
                <a:spcPts val="3900"/>
              </a:lnSpc>
            </a:pPr>
            <a:r>
              <a:rPr lang="en-US" sz="3000">
                <a:solidFill>
                  <a:srgbClr val="000000"/>
                </a:solidFill>
                <a:latin typeface="TT Commons Pro"/>
                <a:ea typeface="TT Commons Pro"/>
                <a:cs typeface="TT Commons Pro"/>
                <a:sym typeface="TT Commons Pro"/>
              </a:rPr>
              <a:t>Thuật toán sắp xếp trộn</a:t>
            </a:r>
          </a:p>
          <a:p>
            <a:pPr algn="l">
              <a:lnSpc>
                <a:spcPts val="3900"/>
              </a:lnSpc>
            </a:pPr>
            <a:r>
              <a:rPr lang="en-US" sz="3000" b="true">
                <a:solidFill>
                  <a:srgbClr val="000000"/>
                </a:solidFill>
                <a:latin typeface="TT Commons Pro Bold"/>
                <a:ea typeface="TT Commons Pro Bold"/>
                <a:cs typeface="TT Commons Pro Bold"/>
                <a:sym typeface="TT Commons Pro Bold"/>
              </a:rPr>
              <a:t>(Merge Sort)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024029"/>
            <a:ext cx="14817081" cy="145542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k-way merge sort với k = 3</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024029"/>
            <a:ext cx="14817081" cy="51701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k-way merge sort với k = 3</a:t>
            </a:r>
          </a:p>
          <a:p>
            <a:pPr algn="l">
              <a:lnSpc>
                <a:spcPts val="5880"/>
              </a:lnSpc>
            </a:pPr>
            <a:r>
              <a:rPr lang="en-US" sz="4200" b="true">
                <a:solidFill>
                  <a:srgbClr val="000000"/>
                </a:solidFill>
                <a:latin typeface="TT Commons Pro Bold"/>
                <a:ea typeface="TT Commons Pro Bold"/>
                <a:cs typeface="TT Commons Pro Bold"/>
                <a:sym typeface="TT Commons Pro Bold"/>
              </a:rPr>
              <a:t>Bước 1: Chia mảng thành các đường chạy</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1: [7, 2, 9]</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2: [4, 6, 1]</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3: [3, 8, 5]</a:t>
            </a:r>
          </a:p>
          <a:p>
            <a:pPr algn="l">
              <a:lnSpc>
                <a:spcPts val="5880"/>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024029"/>
            <a:ext cx="15143284" cy="630682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k-way merge sort với k = 3</a:t>
            </a:r>
          </a:p>
          <a:p>
            <a:pPr algn="l">
              <a:lnSpc>
                <a:spcPts val="5880"/>
              </a:lnSpc>
            </a:pPr>
            <a:r>
              <a:rPr lang="en-US" sz="4200" b="true">
                <a:solidFill>
                  <a:srgbClr val="000000"/>
                </a:solidFill>
                <a:latin typeface="TT Commons Pro Bold"/>
                <a:ea typeface="TT Commons Pro Bold"/>
                <a:cs typeface="TT Commons Pro Bold"/>
                <a:sym typeface="TT Commons Pro Bold"/>
              </a:rPr>
              <a:t>Bước 2: Sắp xếp các đường chạy bằng các thuật toán sắp xếp</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1: [2, 7, 9]</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2: [1, 4, 6]</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3: [3, 5, 8]</a:t>
            </a:r>
          </a:p>
          <a:p>
            <a:pPr algn="l">
              <a:lnSpc>
                <a:spcPts val="5880"/>
              </a:lnSpc>
            </a:pPr>
          </a:p>
          <a:p>
            <a:pPr algn="l">
              <a:lnSpc>
                <a:spcPts val="4480"/>
              </a:lnSpc>
            </a:pPr>
            <a:r>
              <a:rPr lang="en-US" sz="3200" b="true">
                <a:solidFill>
                  <a:srgbClr val="000000"/>
                </a:solidFill>
                <a:latin typeface="TT Commons Pro Bold"/>
                <a:ea typeface="TT Commons Pro Bold"/>
                <a:cs typeface="TT Commons Pro Bold"/>
                <a:sym typeface="TT Commons Pro Bold"/>
              </a:rPr>
              <a:t>***Các đường chạy này có thể được sắp xếp trong bộ nhớ chính</a:t>
            </a:r>
          </a:p>
          <a:p>
            <a:pPr algn="l">
              <a:lnSpc>
                <a:spcPts val="4480"/>
              </a:lnSpc>
            </a:pPr>
            <a:r>
              <a:rPr lang="en-US" sz="3200" b="true">
                <a:solidFill>
                  <a:srgbClr val="000000"/>
                </a:solidFill>
                <a:latin typeface="TT Commons Pro Bold"/>
                <a:ea typeface="TT Commons Pro Bold"/>
                <a:cs typeface="TT Commons Pro Bold"/>
                <a:sym typeface="TT Commons Pro Bold"/>
              </a:rPr>
              <a:t>***Các đường chạy sẽ được lưu ở bộ nhớ phụ (ổ cứng, SSD)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024029"/>
            <a:ext cx="15143284" cy="55638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k-way merge sort với k = 3</a:t>
            </a:r>
          </a:p>
          <a:p>
            <a:pPr algn="l">
              <a:lnSpc>
                <a:spcPts val="5880"/>
              </a:lnSpc>
            </a:pPr>
            <a:r>
              <a:rPr lang="en-US" sz="4200" b="true">
                <a:solidFill>
                  <a:srgbClr val="000000"/>
                </a:solidFill>
                <a:latin typeface="TT Commons Pro Bold"/>
                <a:ea typeface="TT Commons Pro Bold"/>
                <a:cs typeface="TT Commons Pro Bold"/>
                <a:sym typeface="TT Commons Pro Bold"/>
              </a:rPr>
              <a:t>Bước 3: Trộn các đường chạy</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1: [2, 7, 9]</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2: [1, 4, 6]</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3: [3, 5, 8]</a:t>
            </a:r>
          </a:p>
          <a:p>
            <a:pPr algn="l">
              <a:lnSpc>
                <a:spcPts val="4480"/>
              </a:lnSpc>
            </a:pPr>
          </a:p>
          <a:p>
            <a:pPr algn="l">
              <a:lnSpc>
                <a:spcPts val="4480"/>
              </a:lnSpc>
            </a:pPr>
          </a:p>
        </p:txBody>
      </p:sp>
      <p:sp>
        <p:nvSpPr>
          <p:cNvPr name="TextBox 6" id="6"/>
          <p:cNvSpPr txBox="true"/>
          <p:nvPr/>
        </p:nvSpPr>
        <p:spPr>
          <a:xfrm rot="0">
            <a:off x="8902194" y="4675393"/>
            <a:ext cx="8894043" cy="3580765"/>
          </a:xfrm>
          <a:prstGeom prst="rect">
            <a:avLst/>
          </a:prstGeom>
        </p:spPr>
        <p:txBody>
          <a:bodyPr anchor="t" rtlCol="false" tIns="0" lIns="0" bIns="0" rIns="0">
            <a:spAutoFit/>
          </a:bodyPr>
          <a:lstStyle/>
          <a:p>
            <a:pPr algn="ctr">
              <a:lnSpc>
                <a:spcPts val="4759"/>
              </a:lnSpc>
            </a:pPr>
            <a:r>
              <a:rPr lang="en-US" sz="3399" b="true">
                <a:solidFill>
                  <a:srgbClr val="000000"/>
                </a:solidFill>
                <a:latin typeface="TT Commons Pro Bold"/>
                <a:ea typeface="TT Commons Pro Bold"/>
                <a:cs typeface="TT Commons Pro Bold"/>
                <a:sym typeface="TT Commons Pro Bold"/>
              </a:rPr>
              <a:t>Đưa các run vào buffer</a:t>
            </a:r>
          </a:p>
          <a:p>
            <a:pPr algn="ctr">
              <a:lnSpc>
                <a:spcPts val="4759"/>
              </a:lnSpc>
            </a:pPr>
            <a:r>
              <a:rPr lang="en-US" sz="3399">
                <a:solidFill>
                  <a:srgbClr val="000000"/>
                </a:solidFill>
                <a:latin typeface="TT Commons Pro"/>
                <a:ea typeface="TT Commons Pro"/>
                <a:cs typeface="TT Commons Pro"/>
                <a:sym typeface="TT Commons Pro"/>
              </a:rPr>
              <a:t>[2, 7, 9] -&gt; con trỏ tại 2</a:t>
            </a:r>
          </a:p>
          <a:p>
            <a:pPr algn="ctr">
              <a:lnSpc>
                <a:spcPts val="4759"/>
              </a:lnSpc>
            </a:pPr>
            <a:r>
              <a:rPr lang="en-US" sz="3399">
                <a:solidFill>
                  <a:srgbClr val="000000"/>
                </a:solidFill>
                <a:latin typeface="TT Commons Pro"/>
                <a:ea typeface="TT Commons Pro"/>
                <a:cs typeface="TT Commons Pro"/>
                <a:sym typeface="TT Commons Pro"/>
              </a:rPr>
              <a:t>[1, 4, 6] -&gt; con trỏ tại 1</a:t>
            </a:r>
          </a:p>
          <a:p>
            <a:pPr algn="ctr">
              <a:lnSpc>
                <a:spcPts val="4759"/>
              </a:lnSpc>
            </a:pPr>
            <a:r>
              <a:rPr lang="en-US" sz="3399">
                <a:solidFill>
                  <a:srgbClr val="000000"/>
                </a:solidFill>
                <a:latin typeface="TT Commons Pro"/>
                <a:ea typeface="TT Commons Pro"/>
                <a:cs typeface="TT Commons Pro"/>
                <a:sym typeface="TT Commons Pro"/>
              </a:rPr>
              <a:t>[3, 5, 8] -&gt; con trỏ tại 3</a:t>
            </a:r>
          </a:p>
          <a:p>
            <a:pPr algn="ctr">
              <a:lnSpc>
                <a:spcPts val="4759"/>
              </a:lnSpc>
            </a:pPr>
            <a:r>
              <a:rPr lang="en-US" sz="3399" b="true">
                <a:solidFill>
                  <a:srgbClr val="000000"/>
                </a:solidFill>
                <a:latin typeface="TT Commons Pro Bold"/>
                <a:ea typeface="TT Commons Pro Bold"/>
                <a:cs typeface="TT Commons Pro Bold"/>
                <a:sym typeface="TT Commons Pro Bold"/>
              </a:rPr>
              <a:t>So sánh các phần tử và ghi vào buffer output</a:t>
            </a:r>
          </a:p>
          <a:p>
            <a:pPr algn="ctr">
              <a:lnSpc>
                <a:spcPts val="4759"/>
              </a:lnSpc>
            </a:pPr>
            <a:r>
              <a:rPr lang="en-US" sz="3399" b="true">
                <a:solidFill>
                  <a:srgbClr val="000000"/>
                </a:solidFill>
                <a:latin typeface="TT Commons Pro Bold"/>
                <a:ea typeface="TT Commons Pro Bold"/>
                <a:cs typeface="TT Commons Pro Bold"/>
                <a:sym typeface="TT Commons Pro Bold"/>
              </a:rPr>
              <a:t>So sánh </a:t>
            </a:r>
            <a:r>
              <a:rPr lang="en-US" sz="3399">
                <a:solidFill>
                  <a:srgbClr val="000000"/>
                </a:solidFill>
                <a:latin typeface="TT Commons Pro"/>
                <a:ea typeface="TT Commons Pro"/>
                <a:cs typeface="TT Commons Pro"/>
                <a:sym typeface="TT Commons Pro"/>
              </a:rPr>
              <a:t>[1, 2, 3] -&gt; [1]</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024029"/>
            <a:ext cx="15143284" cy="55638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k-way merge sort với k = 3</a:t>
            </a:r>
          </a:p>
          <a:p>
            <a:pPr algn="l">
              <a:lnSpc>
                <a:spcPts val="5880"/>
              </a:lnSpc>
            </a:pPr>
            <a:r>
              <a:rPr lang="en-US" sz="4200" b="true">
                <a:solidFill>
                  <a:srgbClr val="000000"/>
                </a:solidFill>
                <a:latin typeface="TT Commons Pro Bold"/>
                <a:ea typeface="TT Commons Pro Bold"/>
                <a:cs typeface="TT Commons Pro Bold"/>
                <a:sym typeface="TT Commons Pro Bold"/>
              </a:rPr>
              <a:t>Bước 3: Trộn các đường chạy</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1: [2, 7, 9]</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2: [1, 4, 6]</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3: [3, 5, 8]</a:t>
            </a:r>
          </a:p>
          <a:p>
            <a:pPr algn="l">
              <a:lnSpc>
                <a:spcPts val="4480"/>
              </a:lnSpc>
            </a:pPr>
          </a:p>
          <a:p>
            <a:pPr algn="l">
              <a:lnSpc>
                <a:spcPts val="4480"/>
              </a:lnSpc>
            </a:pPr>
          </a:p>
        </p:txBody>
      </p:sp>
      <p:sp>
        <p:nvSpPr>
          <p:cNvPr name="TextBox 6" id="6"/>
          <p:cNvSpPr txBox="true"/>
          <p:nvPr/>
        </p:nvSpPr>
        <p:spPr>
          <a:xfrm rot="0">
            <a:off x="8902194" y="4675393"/>
            <a:ext cx="8894043" cy="3580765"/>
          </a:xfrm>
          <a:prstGeom prst="rect">
            <a:avLst/>
          </a:prstGeom>
        </p:spPr>
        <p:txBody>
          <a:bodyPr anchor="t" rtlCol="false" tIns="0" lIns="0" bIns="0" rIns="0">
            <a:spAutoFit/>
          </a:bodyPr>
          <a:lstStyle/>
          <a:p>
            <a:pPr algn="ctr">
              <a:lnSpc>
                <a:spcPts val="4759"/>
              </a:lnSpc>
            </a:pPr>
            <a:r>
              <a:rPr lang="en-US" sz="3399" b="true">
                <a:solidFill>
                  <a:srgbClr val="000000"/>
                </a:solidFill>
                <a:latin typeface="TT Commons Pro Bold"/>
                <a:ea typeface="TT Commons Pro Bold"/>
                <a:cs typeface="TT Commons Pro Bold"/>
                <a:sym typeface="TT Commons Pro Bold"/>
              </a:rPr>
              <a:t>Đưa các run vào buffer</a:t>
            </a:r>
          </a:p>
          <a:p>
            <a:pPr algn="ctr">
              <a:lnSpc>
                <a:spcPts val="4759"/>
              </a:lnSpc>
            </a:pPr>
            <a:r>
              <a:rPr lang="en-US" sz="3399">
                <a:solidFill>
                  <a:srgbClr val="000000"/>
                </a:solidFill>
                <a:latin typeface="TT Commons Pro"/>
                <a:ea typeface="TT Commons Pro"/>
                <a:cs typeface="TT Commons Pro"/>
                <a:sym typeface="TT Commons Pro"/>
              </a:rPr>
              <a:t>[2, 7, 9] -&gt; con trỏ tại 2</a:t>
            </a:r>
          </a:p>
          <a:p>
            <a:pPr algn="ctr">
              <a:lnSpc>
                <a:spcPts val="4759"/>
              </a:lnSpc>
            </a:pPr>
            <a:r>
              <a:rPr lang="en-US" sz="3399">
                <a:solidFill>
                  <a:srgbClr val="000000"/>
                </a:solidFill>
                <a:latin typeface="TT Commons Pro"/>
                <a:ea typeface="TT Commons Pro"/>
                <a:cs typeface="TT Commons Pro"/>
                <a:sym typeface="TT Commons Pro"/>
              </a:rPr>
              <a:t>[4, 6] -&gt; con trỏ tại 4</a:t>
            </a:r>
          </a:p>
          <a:p>
            <a:pPr algn="ctr">
              <a:lnSpc>
                <a:spcPts val="4759"/>
              </a:lnSpc>
            </a:pPr>
            <a:r>
              <a:rPr lang="en-US" sz="3399">
                <a:solidFill>
                  <a:srgbClr val="000000"/>
                </a:solidFill>
                <a:latin typeface="TT Commons Pro"/>
                <a:ea typeface="TT Commons Pro"/>
                <a:cs typeface="TT Commons Pro"/>
                <a:sym typeface="TT Commons Pro"/>
              </a:rPr>
              <a:t>[3, 5, 8] -&gt; con trỏ tại 3</a:t>
            </a:r>
          </a:p>
          <a:p>
            <a:pPr algn="ctr">
              <a:lnSpc>
                <a:spcPts val="4759"/>
              </a:lnSpc>
            </a:pPr>
            <a:r>
              <a:rPr lang="en-US" sz="3399" b="true">
                <a:solidFill>
                  <a:srgbClr val="000000"/>
                </a:solidFill>
                <a:latin typeface="TT Commons Pro Bold"/>
                <a:ea typeface="TT Commons Pro Bold"/>
                <a:cs typeface="TT Commons Pro Bold"/>
                <a:sym typeface="TT Commons Pro Bold"/>
              </a:rPr>
              <a:t>So sánh các phần tử và ghi vào buffer output</a:t>
            </a:r>
          </a:p>
          <a:p>
            <a:pPr algn="ctr">
              <a:lnSpc>
                <a:spcPts val="4759"/>
              </a:lnSpc>
            </a:pPr>
            <a:r>
              <a:rPr lang="en-US" sz="3399" b="true">
                <a:solidFill>
                  <a:srgbClr val="000000"/>
                </a:solidFill>
                <a:latin typeface="TT Commons Pro Bold"/>
                <a:ea typeface="TT Commons Pro Bold"/>
                <a:cs typeface="TT Commons Pro Bold"/>
                <a:sym typeface="TT Commons Pro Bold"/>
              </a:rPr>
              <a:t>So sánh </a:t>
            </a:r>
            <a:r>
              <a:rPr lang="en-US" sz="3399">
                <a:solidFill>
                  <a:srgbClr val="000000"/>
                </a:solidFill>
                <a:latin typeface="TT Commons Pro"/>
                <a:ea typeface="TT Commons Pro"/>
                <a:cs typeface="TT Commons Pro"/>
                <a:sym typeface="TT Commons Pro"/>
              </a:rPr>
              <a:t>[2, 3, 4] -&gt; [1, 2]</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024029"/>
            <a:ext cx="15143284" cy="55638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k-way merge sort với k = 3</a:t>
            </a:r>
          </a:p>
          <a:p>
            <a:pPr algn="l">
              <a:lnSpc>
                <a:spcPts val="5880"/>
              </a:lnSpc>
            </a:pPr>
            <a:r>
              <a:rPr lang="en-US" sz="4200" b="true">
                <a:solidFill>
                  <a:srgbClr val="000000"/>
                </a:solidFill>
                <a:latin typeface="TT Commons Pro Bold"/>
                <a:ea typeface="TT Commons Pro Bold"/>
                <a:cs typeface="TT Commons Pro Bold"/>
                <a:sym typeface="TT Commons Pro Bold"/>
              </a:rPr>
              <a:t>Bước 3: Trộn các đường chạy</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1: [2, 7, 9]</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2: [1, 4, 6]</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3: [3, 5, 8]</a:t>
            </a:r>
          </a:p>
          <a:p>
            <a:pPr algn="l">
              <a:lnSpc>
                <a:spcPts val="4480"/>
              </a:lnSpc>
            </a:pPr>
          </a:p>
          <a:p>
            <a:pPr algn="l">
              <a:lnSpc>
                <a:spcPts val="4480"/>
              </a:lnSpc>
            </a:pPr>
          </a:p>
        </p:txBody>
      </p:sp>
      <p:sp>
        <p:nvSpPr>
          <p:cNvPr name="TextBox 6" id="6"/>
          <p:cNvSpPr txBox="true"/>
          <p:nvPr/>
        </p:nvSpPr>
        <p:spPr>
          <a:xfrm rot="0">
            <a:off x="8902194" y="4675393"/>
            <a:ext cx="8894043" cy="3580765"/>
          </a:xfrm>
          <a:prstGeom prst="rect">
            <a:avLst/>
          </a:prstGeom>
        </p:spPr>
        <p:txBody>
          <a:bodyPr anchor="t" rtlCol="false" tIns="0" lIns="0" bIns="0" rIns="0">
            <a:spAutoFit/>
          </a:bodyPr>
          <a:lstStyle/>
          <a:p>
            <a:pPr algn="ctr">
              <a:lnSpc>
                <a:spcPts val="4759"/>
              </a:lnSpc>
            </a:pPr>
            <a:r>
              <a:rPr lang="en-US" sz="3399" b="true">
                <a:solidFill>
                  <a:srgbClr val="000000"/>
                </a:solidFill>
                <a:latin typeface="TT Commons Pro Bold"/>
                <a:ea typeface="TT Commons Pro Bold"/>
                <a:cs typeface="TT Commons Pro Bold"/>
                <a:sym typeface="TT Commons Pro Bold"/>
              </a:rPr>
              <a:t>Đưa các run vào buffer</a:t>
            </a:r>
          </a:p>
          <a:p>
            <a:pPr algn="ctr">
              <a:lnSpc>
                <a:spcPts val="4759"/>
              </a:lnSpc>
            </a:pPr>
            <a:r>
              <a:rPr lang="en-US" sz="3399">
                <a:solidFill>
                  <a:srgbClr val="000000"/>
                </a:solidFill>
                <a:latin typeface="TT Commons Pro"/>
                <a:ea typeface="TT Commons Pro"/>
                <a:cs typeface="TT Commons Pro"/>
                <a:sym typeface="TT Commons Pro"/>
              </a:rPr>
              <a:t>[2, 7, 9] -&gt; con trỏ tại 2</a:t>
            </a:r>
          </a:p>
          <a:p>
            <a:pPr algn="ctr">
              <a:lnSpc>
                <a:spcPts val="4759"/>
              </a:lnSpc>
            </a:pPr>
            <a:r>
              <a:rPr lang="en-US" sz="3399">
                <a:solidFill>
                  <a:srgbClr val="000000"/>
                </a:solidFill>
                <a:latin typeface="TT Commons Pro"/>
                <a:ea typeface="TT Commons Pro"/>
                <a:cs typeface="TT Commons Pro"/>
                <a:sym typeface="TT Commons Pro"/>
              </a:rPr>
              <a:t>[6] -&gt; con trỏ tại 6</a:t>
            </a:r>
          </a:p>
          <a:p>
            <a:pPr algn="ctr">
              <a:lnSpc>
                <a:spcPts val="4759"/>
              </a:lnSpc>
            </a:pPr>
            <a:r>
              <a:rPr lang="en-US" sz="3399">
                <a:solidFill>
                  <a:srgbClr val="000000"/>
                </a:solidFill>
                <a:latin typeface="TT Commons Pro"/>
                <a:ea typeface="TT Commons Pro"/>
                <a:cs typeface="TT Commons Pro"/>
                <a:sym typeface="TT Commons Pro"/>
              </a:rPr>
              <a:t>[3, 5, 8] -&gt; con trỏ tại 3</a:t>
            </a:r>
          </a:p>
          <a:p>
            <a:pPr algn="ctr">
              <a:lnSpc>
                <a:spcPts val="4759"/>
              </a:lnSpc>
            </a:pPr>
            <a:r>
              <a:rPr lang="en-US" sz="3399" b="true">
                <a:solidFill>
                  <a:srgbClr val="000000"/>
                </a:solidFill>
                <a:latin typeface="TT Commons Pro Bold"/>
                <a:ea typeface="TT Commons Pro Bold"/>
                <a:cs typeface="TT Commons Pro Bold"/>
                <a:sym typeface="TT Commons Pro Bold"/>
              </a:rPr>
              <a:t>So sánh các phần tử và ghi vào buffer output</a:t>
            </a:r>
          </a:p>
          <a:p>
            <a:pPr algn="ctr">
              <a:lnSpc>
                <a:spcPts val="4759"/>
              </a:lnSpc>
            </a:pPr>
            <a:r>
              <a:rPr lang="en-US" sz="3399" b="true">
                <a:solidFill>
                  <a:srgbClr val="000000"/>
                </a:solidFill>
                <a:latin typeface="TT Commons Pro Bold"/>
                <a:ea typeface="TT Commons Pro Bold"/>
                <a:cs typeface="TT Commons Pro Bold"/>
                <a:sym typeface="TT Commons Pro Bold"/>
              </a:rPr>
              <a:t>So sánh </a:t>
            </a:r>
            <a:r>
              <a:rPr lang="en-US" sz="3399">
                <a:solidFill>
                  <a:srgbClr val="000000"/>
                </a:solidFill>
                <a:latin typeface="TT Commons Pro"/>
                <a:ea typeface="TT Commons Pro"/>
                <a:cs typeface="TT Commons Pro"/>
                <a:sym typeface="TT Commons Pro"/>
              </a:rPr>
              <a:t>[3, 4, 6] -&gt; [1, 2, 3]</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024029"/>
            <a:ext cx="15143284" cy="55638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k-way merge sort với k = 3</a:t>
            </a:r>
          </a:p>
          <a:p>
            <a:pPr algn="l">
              <a:lnSpc>
                <a:spcPts val="5880"/>
              </a:lnSpc>
            </a:pPr>
            <a:r>
              <a:rPr lang="en-US" sz="4200" b="true">
                <a:solidFill>
                  <a:srgbClr val="000000"/>
                </a:solidFill>
                <a:latin typeface="TT Commons Pro Bold"/>
                <a:ea typeface="TT Commons Pro Bold"/>
                <a:cs typeface="TT Commons Pro Bold"/>
                <a:sym typeface="TT Commons Pro Bold"/>
              </a:rPr>
              <a:t>Bước 3: Trộn các đường chạy</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1: [2, 7, 9]</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2: [1, 4, 6]</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Đường chạy 3: [3, 5, 8]</a:t>
            </a:r>
          </a:p>
          <a:p>
            <a:pPr algn="l">
              <a:lnSpc>
                <a:spcPts val="4480"/>
              </a:lnSpc>
            </a:pPr>
          </a:p>
          <a:p>
            <a:pPr algn="l">
              <a:lnSpc>
                <a:spcPts val="4480"/>
              </a:lnSpc>
            </a:pPr>
          </a:p>
        </p:txBody>
      </p:sp>
      <p:sp>
        <p:nvSpPr>
          <p:cNvPr name="TextBox 6" id="6"/>
          <p:cNvSpPr txBox="true"/>
          <p:nvPr/>
        </p:nvSpPr>
        <p:spPr>
          <a:xfrm rot="0">
            <a:off x="8902194" y="4675393"/>
            <a:ext cx="8894043" cy="4180840"/>
          </a:xfrm>
          <a:prstGeom prst="rect">
            <a:avLst/>
          </a:prstGeom>
        </p:spPr>
        <p:txBody>
          <a:bodyPr anchor="t" rtlCol="false" tIns="0" lIns="0" bIns="0" rIns="0">
            <a:spAutoFit/>
          </a:bodyPr>
          <a:lstStyle/>
          <a:p>
            <a:pPr algn="ctr">
              <a:lnSpc>
                <a:spcPts val="4759"/>
              </a:lnSpc>
            </a:pPr>
            <a:r>
              <a:rPr lang="en-US" sz="3399" b="true">
                <a:solidFill>
                  <a:srgbClr val="000000"/>
                </a:solidFill>
                <a:latin typeface="TT Commons Pro Bold"/>
                <a:ea typeface="TT Commons Pro Bold"/>
                <a:cs typeface="TT Commons Pro Bold"/>
                <a:sym typeface="TT Commons Pro Bold"/>
              </a:rPr>
              <a:t>Đưa các run vào buffer</a:t>
            </a:r>
          </a:p>
          <a:p>
            <a:pPr algn="ctr">
              <a:lnSpc>
                <a:spcPts val="4759"/>
              </a:lnSpc>
            </a:pPr>
            <a:r>
              <a:rPr lang="en-US" sz="3399">
                <a:solidFill>
                  <a:srgbClr val="000000"/>
                </a:solidFill>
                <a:latin typeface="TT Commons Pro"/>
                <a:ea typeface="TT Commons Pro"/>
                <a:cs typeface="TT Commons Pro"/>
                <a:sym typeface="TT Commons Pro"/>
              </a:rPr>
              <a:t>[2, 7, 9] -&gt; con trỏ tại 2</a:t>
            </a:r>
          </a:p>
          <a:p>
            <a:pPr algn="ctr">
              <a:lnSpc>
                <a:spcPts val="4759"/>
              </a:lnSpc>
            </a:pPr>
            <a:r>
              <a:rPr lang="en-US" sz="3399">
                <a:solidFill>
                  <a:srgbClr val="000000"/>
                </a:solidFill>
                <a:latin typeface="TT Commons Pro"/>
                <a:ea typeface="TT Commons Pro"/>
                <a:cs typeface="TT Commons Pro"/>
                <a:sym typeface="TT Commons Pro"/>
              </a:rPr>
              <a:t>[6] -&gt; con trỏ tại 6</a:t>
            </a:r>
          </a:p>
          <a:p>
            <a:pPr algn="ctr">
              <a:lnSpc>
                <a:spcPts val="4759"/>
              </a:lnSpc>
            </a:pPr>
            <a:r>
              <a:rPr lang="en-US" sz="3399">
                <a:solidFill>
                  <a:srgbClr val="000000"/>
                </a:solidFill>
                <a:latin typeface="TT Commons Pro"/>
                <a:ea typeface="TT Commons Pro"/>
                <a:cs typeface="TT Commons Pro"/>
                <a:sym typeface="TT Commons Pro"/>
              </a:rPr>
              <a:t>[5, 8] -&gt; con trỏ tại 5</a:t>
            </a:r>
          </a:p>
          <a:p>
            <a:pPr algn="ctr">
              <a:lnSpc>
                <a:spcPts val="4759"/>
              </a:lnSpc>
            </a:pPr>
            <a:r>
              <a:rPr lang="en-US" sz="3399" b="true">
                <a:solidFill>
                  <a:srgbClr val="000000"/>
                </a:solidFill>
                <a:latin typeface="TT Commons Pro Bold"/>
                <a:ea typeface="TT Commons Pro Bold"/>
                <a:cs typeface="TT Commons Pro Bold"/>
                <a:sym typeface="TT Commons Pro Bold"/>
              </a:rPr>
              <a:t>So sánh các phần tử và ghi vào buffer output</a:t>
            </a:r>
          </a:p>
          <a:p>
            <a:pPr algn="ctr">
              <a:lnSpc>
                <a:spcPts val="4759"/>
              </a:lnSpc>
            </a:pPr>
            <a:r>
              <a:rPr lang="en-US" sz="3399" b="true">
                <a:solidFill>
                  <a:srgbClr val="000000"/>
                </a:solidFill>
                <a:latin typeface="TT Commons Pro Bold"/>
                <a:ea typeface="TT Commons Pro Bold"/>
                <a:cs typeface="TT Commons Pro Bold"/>
                <a:sym typeface="TT Commons Pro Bold"/>
              </a:rPr>
              <a:t>So sánh </a:t>
            </a:r>
            <a:r>
              <a:rPr lang="en-US" sz="3399">
                <a:solidFill>
                  <a:srgbClr val="000000"/>
                </a:solidFill>
                <a:latin typeface="TT Commons Pro"/>
                <a:ea typeface="TT Commons Pro"/>
                <a:cs typeface="TT Commons Pro"/>
                <a:sym typeface="TT Commons Pro"/>
              </a:rPr>
              <a:t>[4, 6, 5] -&gt; [1, 2, 3, 4]</a:t>
            </a:r>
          </a:p>
          <a:p>
            <a:pPr algn="ctr">
              <a:lnSpc>
                <a:spcPts val="4759"/>
              </a:lnSpc>
            </a:pPr>
            <a:r>
              <a:rPr lang="en-US" sz="3399" b="true">
                <a:solidFill>
                  <a:srgbClr val="000000"/>
                </a:solidFill>
                <a:latin typeface="TT Commons Pro Bold"/>
                <a:ea typeface="TT Commons Pro Bold"/>
                <a:cs typeface="TT Commons Pro Bold"/>
                <a:sym typeface="TT Commons Pro Bold"/>
              </a:rPr>
              <a:t>Tiếp tục đến khi hết các run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688080"/>
            <a:ext cx="15143284" cy="145542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Độ phức tạp</a:t>
            </a:r>
            <a:r>
              <a:rPr lang="en-US" sz="4200">
                <a:solidFill>
                  <a:srgbClr val="000000"/>
                </a:solidFill>
                <a:latin typeface="TT Commons Pro"/>
                <a:ea typeface="TT Commons Pro"/>
                <a:cs typeface="TT Commons Pro"/>
                <a:sym typeface="TT Commons Pro"/>
              </a:rPr>
              <a:t>: O(nlogn)</a:t>
            </a:r>
          </a:p>
          <a:p>
            <a:pPr algn="l">
              <a:lnSpc>
                <a:spcPts val="5880"/>
              </a:lnSpc>
            </a:pPr>
            <a:r>
              <a:rPr lang="en-US" sz="4200" b="true">
                <a:solidFill>
                  <a:srgbClr val="000000"/>
                </a:solidFill>
                <a:latin typeface="TT Commons Pro Bold"/>
                <a:ea typeface="TT Commons Pro Bold"/>
                <a:cs typeface="TT Commons Pro Bold"/>
                <a:sym typeface="TT Commons Pro Bold"/>
              </a:rPr>
              <a:t>Độ phức tạp không gian</a:t>
            </a:r>
            <a:r>
              <a:rPr lang="en-US" sz="4200">
                <a:solidFill>
                  <a:srgbClr val="000000"/>
                </a:solidFill>
                <a:latin typeface="TT Commons Pro"/>
                <a:ea typeface="TT Commons Pro"/>
                <a:cs typeface="TT Commons Pro"/>
                <a:sym typeface="TT Commons Pro"/>
              </a:rPr>
              <a:t>: O(n + k)</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Chia dữ liệu thành nhiều đường chạy</a:t>
            </a:r>
          </a:p>
        </p:txBody>
      </p:sp>
      <p:sp>
        <p:nvSpPr>
          <p:cNvPr name="TextBox 5" id="5"/>
          <p:cNvSpPr txBox="true"/>
          <p:nvPr/>
        </p:nvSpPr>
        <p:spPr>
          <a:xfrm rot="0">
            <a:off x="1028700" y="3033554"/>
            <a:ext cx="15143284" cy="6929755"/>
          </a:xfrm>
          <a:prstGeom prst="rect">
            <a:avLst/>
          </a:prstGeom>
        </p:spPr>
        <p:txBody>
          <a:bodyPr anchor="t" rtlCol="false" tIns="0" lIns="0" bIns="0" rIns="0">
            <a:spAutoFit/>
          </a:bodyPr>
          <a:lstStyle/>
          <a:p>
            <a:pPr algn="l">
              <a:lnSpc>
                <a:spcPts val="3919"/>
              </a:lnSpc>
            </a:pPr>
            <a:r>
              <a:rPr lang="en-US" sz="2799" b="true">
                <a:solidFill>
                  <a:srgbClr val="000000"/>
                </a:solidFill>
                <a:latin typeface="TT Commons Pro Bold"/>
                <a:ea typeface="TT Commons Pro Bold"/>
                <a:cs typeface="TT Commons Pro Bold"/>
                <a:sym typeface="TT Commons Pro Bold"/>
              </a:rPr>
              <a:t>Hàm ChiaVàSắpXếp(arr):</a:t>
            </a:r>
          </a:p>
          <a:p>
            <a:pPr algn="l">
              <a:lnSpc>
                <a:spcPts val="3919"/>
              </a:lnSpc>
            </a:pPr>
            <a:r>
              <a:rPr lang="en-US" sz="2799">
                <a:solidFill>
                  <a:srgbClr val="000000"/>
                </a:solidFill>
                <a:latin typeface="TT Commons Pro"/>
                <a:ea typeface="TT Commons Pro"/>
                <a:cs typeface="TT Commons Pro"/>
                <a:sym typeface="TT Commons Pro"/>
              </a:rPr>
              <a:t>    runs = []  // Danh sách các dãy con</a:t>
            </a:r>
          </a:p>
          <a:p>
            <a:pPr algn="l">
              <a:lnSpc>
                <a:spcPts val="3919"/>
              </a:lnSpc>
            </a:pPr>
            <a:r>
              <a:rPr lang="en-US" sz="2799">
                <a:solidFill>
                  <a:srgbClr val="000000"/>
                </a:solidFill>
                <a:latin typeface="TT Commons Pro"/>
                <a:ea typeface="TT Commons Pro"/>
                <a:cs typeface="TT Commons Pro"/>
                <a:sym typeface="TT Commons Pro"/>
              </a:rPr>
              <a:t>    start = 0  // Vị trí bắt đầu của dãy con hiện tại</a:t>
            </a:r>
          </a:p>
          <a:p>
            <a:pPr algn="l">
              <a:lnSpc>
                <a:spcPts val="3919"/>
              </a:lnSpc>
            </a:pPr>
          </a:p>
          <a:p>
            <a:pPr algn="l">
              <a:lnSpc>
                <a:spcPts val="3919"/>
              </a:lnSpc>
            </a:pPr>
            <a:r>
              <a:rPr lang="en-US" sz="2799">
                <a:solidFill>
                  <a:srgbClr val="000000"/>
                </a:solidFill>
                <a:latin typeface="TT Commons Pro"/>
                <a:ea typeface="TT Commons Pro"/>
                <a:cs typeface="TT Commons Pro"/>
                <a:sym typeface="TT Commons Pro"/>
              </a:rPr>
              <a:t>    Trong khi start &lt; độ dài của arr:</a:t>
            </a:r>
          </a:p>
          <a:p>
            <a:pPr algn="l">
              <a:lnSpc>
                <a:spcPts val="3919"/>
              </a:lnSpc>
            </a:pPr>
            <a:r>
              <a:rPr lang="en-US" sz="2799">
                <a:solidFill>
                  <a:srgbClr val="000000"/>
                </a:solidFill>
                <a:latin typeface="TT Commons Pro"/>
                <a:ea typeface="TT Commons Pro"/>
                <a:cs typeface="TT Commons Pro"/>
                <a:sym typeface="TT Commons Pro"/>
              </a:rPr>
              <a:t>        end = start + kích thước chunk  // Chia dãy thành các chunk nhỏ</a:t>
            </a:r>
          </a:p>
          <a:p>
            <a:pPr algn="l">
              <a:lnSpc>
                <a:spcPts val="3919"/>
              </a:lnSpc>
            </a:pPr>
            <a:r>
              <a:rPr lang="en-US" sz="2799">
                <a:solidFill>
                  <a:srgbClr val="000000"/>
                </a:solidFill>
                <a:latin typeface="TT Commons Pro"/>
                <a:ea typeface="TT Commons Pro"/>
                <a:cs typeface="TT Commons Pro"/>
                <a:sym typeface="TT Commons Pro"/>
              </a:rPr>
              <a:t>        Nếu end &gt; độ dài của arr:</a:t>
            </a:r>
          </a:p>
          <a:p>
            <a:pPr algn="l">
              <a:lnSpc>
                <a:spcPts val="3919"/>
              </a:lnSpc>
            </a:pPr>
            <a:r>
              <a:rPr lang="en-US" sz="2799">
                <a:solidFill>
                  <a:srgbClr val="000000"/>
                </a:solidFill>
                <a:latin typeface="TT Commons Pro"/>
                <a:ea typeface="TT Commons Pro"/>
                <a:cs typeface="TT Commons Pro"/>
                <a:sym typeface="TT Commons Pro"/>
              </a:rPr>
              <a:t>            end = độ dài của arr</a:t>
            </a:r>
          </a:p>
          <a:p>
            <a:pPr algn="l">
              <a:lnSpc>
                <a:spcPts val="3919"/>
              </a:lnSpc>
            </a:pPr>
            <a:r>
              <a:rPr lang="en-US" sz="2799">
                <a:solidFill>
                  <a:srgbClr val="000000"/>
                </a:solidFill>
                <a:latin typeface="TT Commons Pro"/>
                <a:ea typeface="TT Commons Pro"/>
                <a:cs typeface="TT Commons Pro"/>
                <a:sym typeface="TT Commons Pro"/>
              </a:rPr>
              <a:t>        // Sắp xếp chunk hiện tại</a:t>
            </a:r>
          </a:p>
          <a:p>
            <a:pPr algn="l">
              <a:lnSpc>
                <a:spcPts val="3919"/>
              </a:lnSpc>
            </a:pPr>
            <a:r>
              <a:rPr lang="en-US" sz="2799">
                <a:solidFill>
                  <a:srgbClr val="000000"/>
                </a:solidFill>
                <a:latin typeface="TT Commons Pro"/>
                <a:ea typeface="TT Commons Pro"/>
                <a:cs typeface="TT Commons Pro"/>
                <a:sym typeface="TT Commons Pro"/>
              </a:rPr>
              <a:t>        chunk = SắpXếp(arr[start..end-1])</a:t>
            </a:r>
          </a:p>
          <a:p>
            <a:pPr algn="l">
              <a:lnSpc>
                <a:spcPts val="3919"/>
              </a:lnSpc>
            </a:pPr>
            <a:r>
              <a:rPr lang="en-US" sz="2799">
                <a:solidFill>
                  <a:srgbClr val="000000"/>
                </a:solidFill>
                <a:latin typeface="TT Commons Pro"/>
                <a:ea typeface="TT Commons Pro"/>
                <a:cs typeface="TT Commons Pro"/>
                <a:sym typeface="TT Commons Pro"/>
              </a:rPr>
              <a:t>        Thêm chunk vào runs</a:t>
            </a:r>
          </a:p>
          <a:p>
            <a:pPr algn="l">
              <a:lnSpc>
                <a:spcPts val="3919"/>
              </a:lnSpc>
            </a:pPr>
            <a:r>
              <a:rPr lang="en-US" sz="2799">
                <a:solidFill>
                  <a:srgbClr val="000000"/>
                </a:solidFill>
                <a:latin typeface="TT Commons Pro"/>
                <a:ea typeface="TT Commons Pro"/>
                <a:cs typeface="TT Commons Pro"/>
                <a:sym typeface="TT Commons Pro"/>
              </a:rPr>
              <a:t>        start = end  // Di chuyển đến chunk tiếp theo</a:t>
            </a:r>
          </a:p>
          <a:p>
            <a:pPr algn="l">
              <a:lnSpc>
                <a:spcPts val="3919"/>
              </a:lnSpc>
            </a:pPr>
            <a:r>
              <a:rPr lang="en-US" sz="2799" b="true">
                <a:solidFill>
                  <a:srgbClr val="000000"/>
                </a:solidFill>
                <a:latin typeface="TT Commons Pro Bold"/>
                <a:ea typeface="TT Commons Pro Bold"/>
                <a:cs typeface="TT Commons Pro Bold"/>
                <a:sym typeface="TT Commons Pro Bold"/>
              </a:rPr>
              <a:t>    Trả về runs</a:t>
            </a:r>
          </a:p>
          <a:p>
            <a:pPr algn="l">
              <a:lnSpc>
                <a:spcPts val="3919"/>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33567"/>
            <a:ext cx="15143284" cy="8415655"/>
          </a:xfrm>
          <a:prstGeom prst="rect">
            <a:avLst/>
          </a:prstGeom>
        </p:spPr>
        <p:txBody>
          <a:bodyPr anchor="t" rtlCol="false" tIns="0" lIns="0" bIns="0" rIns="0">
            <a:spAutoFit/>
          </a:bodyPr>
          <a:lstStyle/>
          <a:p>
            <a:pPr algn="l">
              <a:lnSpc>
                <a:spcPts val="3919"/>
              </a:lnSpc>
            </a:pPr>
            <a:r>
              <a:rPr lang="en-US" sz="2799" b="true">
                <a:solidFill>
                  <a:srgbClr val="000000"/>
                </a:solidFill>
                <a:latin typeface="TT Commons Pro Bold"/>
                <a:ea typeface="TT Commons Pro Bold"/>
                <a:cs typeface="TT Commons Pro Bold"/>
                <a:sym typeface="TT Commons Pro Bold"/>
              </a:rPr>
              <a:t>Hàm KWayMerge(runs):</a:t>
            </a:r>
          </a:p>
          <a:p>
            <a:pPr algn="l">
              <a:lnSpc>
                <a:spcPts val="3919"/>
              </a:lnSpc>
            </a:pPr>
            <a:r>
              <a:rPr lang="en-US" sz="2799">
                <a:solidFill>
                  <a:srgbClr val="000000"/>
                </a:solidFill>
                <a:latin typeface="TT Commons Pro"/>
                <a:ea typeface="TT Commons Pro"/>
                <a:cs typeface="TT Commons Pro"/>
                <a:sym typeface="TT Commons Pro"/>
              </a:rPr>
              <a:t>    result = []  // Dãy kết quả</a:t>
            </a:r>
          </a:p>
          <a:p>
            <a:pPr algn="l">
              <a:lnSpc>
                <a:spcPts val="3919"/>
              </a:lnSpc>
            </a:pPr>
            <a:r>
              <a:rPr lang="en-US" sz="2799">
                <a:solidFill>
                  <a:srgbClr val="000000"/>
                </a:solidFill>
                <a:latin typeface="TT Commons Pro"/>
                <a:ea typeface="TT Commons Pro"/>
                <a:cs typeface="TT Commons Pro"/>
                <a:sym typeface="TT Commons Pro"/>
              </a:rPr>
              <a:t>    pointers = [0] * số lượng runs</a:t>
            </a:r>
          </a:p>
          <a:p>
            <a:pPr algn="l">
              <a:lnSpc>
                <a:spcPts val="3919"/>
              </a:lnSpc>
            </a:pPr>
            <a:r>
              <a:rPr lang="en-US" sz="2799">
                <a:solidFill>
                  <a:srgbClr val="000000"/>
                </a:solidFill>
                <a:latin typeface="TT Commons Pro"/>
                <a:ea typeface="TT Commons Pro"/>
                <a:cs typeface="TT Commons Pro"/>
                <a:sym typeface="TT Commons Pro"/>
              </a:rPr>
              <a:t>    Trong khi True:</a:t>
            </a:r>
          </a:p>
          <a:p>
            <a:pPr algn="l">
              <a:lnSpc>
                <a:spcPts val="3919"/>
              </a:lnSpc>
            </a:pPr>
            <a:r>
              <a:rPr lang="en-US" sz="2799">
                <a:solidFill>
                  <a:srgbClr val="000000"/>
                </a:solidFill>
                <a:latin typeface="TT Commons Pro"/>
                <a:ea typeface="TT Commons Pro"/>
                <a:cs typeface="TT Commons Pro"/>
                <a:sym typeface="TT Commons Pro"/>
              </a:rPr>
              <a:t>        min_val = None  // Giá trị nhỏ nhất hiện tại</a:t>
            </a:r>
          </a:p>
          <a:p>
            <a:pPr algn="l">
              <a:lnSpc>
                <a:spcPts val="3919"/>
              </a:lnSpc>
            </a:pPr>
            <a:r>
              <a:rPr lang="en-US" sz="2799">
                <a:solidFill>
                  <a:srgbClr val="000000"/>
                </a:solidFill>
                <a:latin typeface="TT Commons Pro"/>
                <a:ea typeface="TT Commons Pro"/>
                <a:cs typeface="TT Commons Pro"/>
                <a:sym typeface="TT Commons Pro"/>
              </a:rPr>
              <a:t>        min_idx = -1    // Chỉ số của dãy con chứa giá trị nhỏ nhất</a:t>
            </a:r>
          </a:p>
          <a:p>
            <a:pPr algn="l">
              <a:lnSpc>
                <a:spcPts val="3919"/>
              </a:lnSpc>
            </a:pPr>
            <a:r>
              <a:rPr lang="en-US" sz="2799">
                <a:solidFill>
                  <a:srgbClr val="000000"/>
                </a:solidFill>
                <a:latin typeface="TT Commons Pro"/>
                <a:ea typeface="TT Commons Pro"/>
                <a:cs typeface="TT Commons Pro"/>
                <a:sym typeface="TT Commons Pro"/>
              </a:rPr>
              <a:t>        Với mỗi i từ 0 đến số lượng runs - 1:</a:t>
            </a:r>
          </a:p>
          <a:p>
            <a:pPr algn="l">
              <a:lnSpc>
                <a:spcPts val="3919"/>
              </a:lnSpc>
            </a:pPr>
            <a:r>
              <a:rPr lang="en-US" sz="2799">
                <a:solidFill>
                  <a:srgbClr val="000000"/>
                </a:solidFill>
                <a:latin typeface="TT Commons Pro"/>
                <a:ea typeface="TT Commons Pro"/>
                <a:cs typeface="TT Commons Pro"/>
                <a:sym typeface="TT Commons Pro"/>
              </a:rPr>
              <a:t>    </a:t>
            </a:r>
            <a:r>
              <a:rPr lang="en-US" sz="2799">
                <a:solidFill>
                  <a:srgbClr val="000000"/>
                </a:solidFill>
                <a:latin typeface="TT Commons Pro"/>
                <a:ea typeface="TT Commons Pro"/>
                <a:cs typeface="TT Commons Pro"/>
                <a:sym typeface="TT Commons Pro"/>
              </a:rPr>
              <a:t>        Nếu pointers[i] &lt; độ dài của runs[i]:</a:t>
            </a:r>
          </a:p>
          <a:p>
            <a:pPr algn="l">
              <a:lnSpc>
                <a:spcPts val="3919"/>
              </a:lnSpc>
            </a:pPr>
            <a:r>
              <a:rPr lang="en-US" sz="2799">
                <a:solidFill>
                  <a:srgbClr val="000000"/>
                </a:solidFill>
                <a:latin typeface="TT Commons Pro"/>
                <a:ea typeface="TT Commons Pro"/>
                <a:cs typeface="TT Commons Pro"/>
                <a:sym typeface="TT Commons Pro"/>
              </a:rPr>
              <a:t>                Nếu min_val là None HOẶC runs[i][pointers[i]] &lt; min_val:</a:t>
            </a:r>
          </a:p>
          <a:p>
            <a:pPr algn="l">
              <a:lnSpc>
                <a:spcPts val="3919"/>
              </a:lnSpc>
            </a:pPr>
            <a:r>
              <a:rPr lang="en-US" sz="2799">
                <a:solidFill>
                  <a:srgbClr val="000000"/>
                </a:solidFill>
                <a:latin typeface="TT Commons Pro"/>
                <a:ea typeface="TT Commons Pro"/>
                <a:cs typeface="TT Commons Pro"/>
                <a:sym typeface="TT Commons Pro"/>
              </a:rPr>
              <a:t>                    min_val = runs[i][pointers[i]]</a:t>
            </a:r>
          </a:p>
          <a:p>
            <a:pPr algn="l">
              <a:lnSpc>
                <a:spcPts val="3919"/>
              </a:lnSpc>
            </a:pPr>
            <a:r>
              <a:rPr lang="en-US" sz="2799">
                <a:solidFill>
                  <a:srgbClr val="000000"/>
                </a:solidFill>
                <a:latin typeface="TT Commons Pro"/>
                <a:ea typeface="TT Commons Pro"/>
                <a:cs typeface="TT Commons Pro"/>
                <a:sym typeface="TT Commons Pro"/>
              </a:rPr>
              <a:t>     </a:t>
            </a:r>
            <a:r>
              <a:rPr lang="en-US" sz="2799">
                <a:solidFill>
                  <a:srgbClr val="000000"/>
                </a:solidFill>
                <a:latin typeface="TT Commons Pro"/>
                <a:ea typeface="TT Commons Pro"/>
                <a:cs typeface="TT Commons Pro"/>
                <a:sym typeface="TT Commons Pro"/>
              </a:rPr>
              <a:t>               min_idx = i</a:t>
            </a:r>
          </a:p>
          <a:p>
            <a:pPr algn="l">
              <a:lnSpc>
                <a:spcPts val="3919"/>
              </a:lnSpc>
            </a:pPr>
            <a:r>
              <a:rPr lang="en-US" sz="2799">
                <a:solidFill>
                  <a:srgbClr val="000000"/>
                </a:solidFill>
                <a:latin typeface="TT Commons Pro"/>
                <a:ea typeface="TT Commons Pro"/>
                <a:cs typeface="TT Commons Pro"/>
                <a:sym typeface="TT Commons Pro"/>
              </a:rPr>
              <a:t>        Nếu min_val là None:</a:t>
            </a:r>
          </a:p>
          <a:p>
            <a:pPr algn="l">
              <a:lnSpc>
                <a:spcPts val="3919"/>
              </a:lnSpc>
            </a:pPr>
            <a:r>
              <a:rPr lang="en-US" sz="2799">
                <a:solidFill>
                  <a:srgbClr val="000000"/>
                </a:solidFill>
                <a:latin typeface="TT Commons Pro"/>
                <a:ea typeface="TT Commons Pro"/>
                <a:cs typeface="TT Commons Pro"/>
                <a:sym typeface="TT Commons Pro"/>
              </a:rPr>
              <a:t>            Ngắt vòng lặp</a:t>
            </a:r>
          </a:p>
          <a:p>
            <a:pPr algn="l">
              <a:lnSpc>
                <a:spcPts val="3919"/>
              </a:lnSpc>
            </a:pPr>
            <a:r>
              <a:rPr lang="en-US" sz="2799">
                <a:solidFill>
                  <a:srgbClr val="000000"/>
                </a:solidFill>
                <a:latin typeface="TT Commons Pro"/>
                <a:ea typeface="TT Commons Pro"/>
                <a:cs typeface="TT Commons Pro"/>
                <a:sym typeface="TT Commons Pro"/>
              </a:rPr>
              <a:t>        Thêm min_val vào result</a:t>
            </a:r>
          </a:p>
          <a:p>
            <a:pPr algn="l">
              <a:lnSpc>
                <a:spcPts val="3919"/>
              </a:lnSpc>
            </a:pPr>
            <a:r>
              <a:rPr lang="en-US" sz="2799">
                <a:solidFill>
                  <a:srgbClr val="000000"/>
                </a:solidFill>
                <a:latin typeface="TT Commons Pro"/>
                <a:ea typeface="TT Commons Pro"/>
                <a:cs typeface="TT Commons Pro"/>
                <a:sym typeface="TT Commons Pro"/>
              </a:rPr>
              <a:t>        pointers[min_idx] = pointers[min_idx] + 1  // Di chuyển con trỏ của dãy con tương ứng</a:t>
            </a:r>
          </a:p>
          <a:p>
            <a:pPr algn="l">
              <a:lnSpc>
                <a:spcPts val="3919"/>
              </a:lnSpc>
            </a:pPr>
            <a:r>
              <a:rPr lang="en-US" sz="2799" b="true">
                <a:solidFill>
                  <a:srgbClr val="000000"/>
                </a:solidFill>
                <a:latin typeface="TT Commons Pro Bold"/>
                <a:ea typeface="TT Commons Pro Bold"/>
                <a:cs typeface="TT Commons Pro Bold"/>
                <a:sym typeface="TT Commons Pro Bold"/>
              </a:rPr>
              <a:t>    Trả về result</a:t>
            </a:r>
          </a:p>
          <a:p>
            <a:pPr algn="l">
              <a:lnSpc>
                <a:spcPts val="39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Freeform 3" id="3"/>
          <p:cNvSpPr/>
          <p:nvPr/>
        </p:nvSpPr>
        <p:spPr>
          <a:xfrm flipH="false" flipV="false" rot="0">
            <a:off x="9834240" y="1369645"/>
            <a:ext cx="7425060" cy="7547710"/>
          </a:xfrm>
          <a:custGeom>
            <a:avLst/>
            <a:gdLst/>
            <a:ahLst/>
            <a:cxnLst/>
            <a:rect r="r" b="b" t="t" l="l"/>
            <a:pathLst>
              <a:path h="7547710" w="7425060">
                <a:moveTo>
                  <a:pt x="0" y="0"/>
                </a:moveTo>
                <a:lnTo>
                  <a:pt x="7425060" y="0"/>
                </a:lnTo>
                <a:lnTo>
                  <a:pt x="7425060" y="7547710"/>
                </a:lnTo>
                <a:lnTo>
                  <a:pt x="0" y="7547710"/>
                </a:lnTo>
                <a:lnTo>
                  <a:pt x="0" y="0"/>
                </a:lnTo>
                <a:close/>
              </a:path>
            </a:pathLst>
          </a:custGeom>
          <a:blipFill>
            <a:blip r:embed="rId3"/>
            <a:stretch>
              <a:fillRect l="0" t="0" r="0" b="0"/>
            </a:stretch>
          </a:blipFill>
        </p:spPr>
      </p:sp>
      <p:sp>
        <p:nvSpPr>
          <p:cNvPr name="TextBox 4" id="4"/>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MERGE SORT</a:t>
            </a:r>
          </a:p>
        </p:txBody>
      </p:sp>
      <p:sp>
        <p:nvSpPr>
          <p:cNvPr name="TextBox 5" id="5"/>
          <p:cNvSpPr txBox="true"/>
          <p:nvPr/>
        </p:nvSpPr>
        <p:spPr>
          <a:xfrm rot="0">
            <a:off x="1028700" y="2823837"/>
            <a:ext cx="8115300" cy="51701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Nhắc lại về Merge sort:</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Thuật toán chia để trị</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Chia dữ liệu thành các phần nhỏ hơn cho đến khi chỉ còn 1 phần tử.</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Trộn các mảng con với nhau</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Độ phức tạp: O(nlogn)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K-WAY MERGE SORT</a:t>
            </a:r>
          </a:p>
        </p:txBody>
      </p:sp>
      <p:sp>
        <p:nvSpPr>
          <p:cNvPr name="TextBox 4" id="4"/>
          <p:cNvSpPr txBox="true"/>
          <p:nvPr/>
        </p:nvSpPr>
        <p:spPr>
          <a:xfrm rot="0">
            <a:off x="1028700" y="2133567"/>
            <a:ext cx="15143284" cy="7920355"/>
          </a:xfrm>
          <a:prstGeom prst="rect">
            <a:avLst/>
          </a:prstGeom>
        </p:spPr>
        <p:txBody>
          <a:bodyPr anchor="t" rtlCol="false" tIns="0" lIns="0" bIns="0" rIns="0">
            <a:spAutoFit/>
          </a:bodyPr>
          <a:lstStyle/>
          <a:p>
            <a:pPr algn="l">
              <a:lnSpc>
                <a:spcPts val="3919"/>
              </a:lnSpc>
            </a:pPr>
            <a:r>
              <a:rPr lang="en-US" sz="2799" b="true">
                <a:solidFill>
                  <a:srgbClr val="000000"/>
                </a:solidFill>
                <a:latin typeface="TT Commons Pro Bold"/>
                <a:ea typeface="TT Commons Pro Bold"/>
                <a:cs typeface="TT Commons Pro Bold"/>
                <a:sym typeface="TT Commons Pro Bold"/>
              </a:rPr>
              <a:t>Hàm KWayMergeSort(arr):</a:t>
            </a:r>
          </a:p>
          <a:p>
            <a:pPr algn="l">
              <a:lnSpc>
                <a:spcPts val="3919"/>
              </a:lnSpc>
            </a:pPr>
            <a:r>
              <a:rPr lang="en-US" sz="2799">
                <a:solidFill>
                  <a:srgbClr val="000000"/>
                </a:solidFill>
                <a:latin typeface="TT Commons Pro"/>
                <a:ea typeface="TT Commons Pro"/>
                <a:cs typeface="TT Commons Pro"/>
                <a:sym typeface="TT Commons Pro"/>
              </a:rPr>
              <a:t>    // Bước 1: Chia dãy thành các dãy con nhỏ và sắp xếp từng dãy con</a:t>
            </a:r>
          </a:p>
          <a:p>
            <a:pPr algn="l">
              <a:lnSpc>
                <a:spcPts val="3919"/>
              </a:lnSpc>
            </a:pPr>
            <a:r>
              <a:rPr lang="en-US" sz="2799">
                <a:solidFill>
                  <a:srgbClr val="000000"/>
                </a:solidFill>
                <a:latin typeface="TT Commons Pro"/>
                <a:ea typeface="TT Commons Pro"/>
                <a:cs typeface="TT Commons Pro"/>
                <a:sym typeface="TT Commons Pro"/>
              </a:rPr>
              <a:t>    runs = </a:t>
            </a:r>
            <a:r>
              <a:rPr lang="en-US" sz="2799" b="true">
                <a:solidFill>
                  <a:srgbClr val="000000"/>
                </a:solidFill>
                <a:latin typeface="TT Commons Pro Bold"/>
                <a:ea typeface="TT Commons Pro Bold"/>
                <a:cs typeface="TT Commons Pro Bold"/>
                <a:sym typeface="TT Commons Pro Bold"/>
              </a:rPr>
              <a:t>ChiaVàSắpXếp(arr)</a:t>
            </a:r>
          </a:p>
          <a:p>
            <a:pPr algn="l">
              <a:lnSpc>
                <a:spcPts val="3919"/>
              </a:lnSpc>
            </a:pPr>
            <a:r>
              <a:rPr lang="en-US" sz="2799">
                <a:solidFill>
                  <a:srgbClr val="000000"/>
                </a:solidFill>
                <a:latin typeface="TT Commons Pro"/>
                <a:ea typeface="TT Commons Pro"/>
                <a:cs typeface="TT Commons Pro"/>
                <a:sym typeface="TT Commons Pro"/>
              </a:rPr>
              <a:t>    // Bước 2: Trộn các dãy con bằng K-Way Merge (không dùng heap)</a:t>
            </a:r>
          </a:p>
          <a:p>
            <a:pPr algn="l">
              <a:lnSpc>
                <a:spcPts val="3919"/>
              </a:lnSpc>
            </a:pPr>
            <a:r>
              <a:rPr lang="en-US" sz="2799">
                <a:solidFill>
                  <a:srgbClr val="000000"/>
                </a:solidFill>
                <a:latin typeface="TT Commons Pro"/>
                <a:ea typeface="TT Commons Pro"/>
                <a:cs typeface="TT Commons Pro"/>
                <a:sym typeface="TT Commons Pro"/>
              </a:rPr>
              <a:t>    Trong khi số lượng runs &gt; 1:</a:t>
            </a:r>
          </a:p>
          <a:p>
            <a:pPr algn="l">
              <a:lnSpc>
                <a:spcPts val="3919"/>
              </a:lnSpc>
            </a:pPr>
            <a:r>
              <a:rPr lang="en-US" sz="2799">
                <a:solidFill>
                  <a:srgbClr val="000000"/>
                </a:solidFill>
                <a:latin typeface="TT Commons Pro"/>
                <a:ea typeface="TT Commons Pro"/>
                <a:cs typeface="TT Commons Pro"/>
                <a:sym typeface="TT Commons Pro"/>
              </a:rPr>
              <a:t>        new_runs = []  // Dãy con mới sau khi trộn</a:t>
            </a:r>
          </a:p>
          <a:p>
            <a:pPr algn="l">
              <a:lnSpc>
                <a:spcPts val="3919"/>
              </a:lnSpc>
            </a:pPr>
            <a:r>
              <a:rPr lang="en-US" sz="2799">
                <a:solidFill>
                  <a:srgbClr val="000000"/>
                </a:solidFill>
                <a:latin typeface="TT Commons Pro"/>
                <a:ea typeface="TT Commons Pro"/>
                <a:cs typeface="TT Commons Pro"/>
                <a:sym typeface="TT Commons Pro"/>
              </a:rPr>
              <a:t>        i = 0</a:t>
            </a:r>
          </a:p>
          <a:p>
            <a:pPr algn="l">
              <a:lnSpc>
                <a:spcPts val="3919"/>
              </a:lnSpc>
            </a:pPr>
            <a:r>
              <a:rPr lang="en-US" sz="2799">
                <a:solidFill>
                  <a:srgbClr val="000000"/>
                </a:solidFill>
                <a:latin typeface="TT Commons Pro"/>
                <a:ea typeface="TT Commons Pro"/>
                <a:cs typeface="TT Commons Pro"/>
                <a:sym typeface="TT Commons Pro"/>
              </a:rPr>
              <a:t>        Trong khi i &lt; số lượng runs:</a:t>
            </a:r>
          </a:p>
          <a:p>
            <a:pPr algn="l">
              <a:lnSpc>
                <a:spcPts val="3919"/>
              </a:lnSpc>
            </a:pPr>
            <a:r>
              <a:rPr lang="en-US" sz="2799">
                <a:solidFill>
                  <a:srgbClr val="000000"/>
                </a:solidFill>
                <a:latin typeface="TT Commons Pro"/>
                <a:ea typeface="TT Commons Pro"/>
                <a:cs typeface="TT Commons Pro"/>
                <a:sym typeface="TT Commons Pro"/>
              </a:rPr>
              <a:t>            // Trộn k dãy con cùng lúc</a:t>
            </a:r>
          </a:p>
          <a:p>
            <a:pPr algn="l">
              <a:lnSpc>
                <a:spcPts val="3919"/>
              </a:lnSpc>
            </a:pPr>
            <a:r>
              <a:rPr lang="en-US" sz="2799">
                <a:solidFill>
                  <a:srgbClr val="000000"/>
                </a:solidFill>
                <a:latin typeface="TT Commons Pro"/>
                <a:ea typeface="TT Commons Pro"/>
                <a:cs typeface="TT Commons Pro"/>
                <a:sym typeface="TT Commons Pro"/>
              </a:rPr>
              <a:t>            merged = </a:t>
            </a:r>
            <a:r>
              <a:rPr lang="en-US" sz="2799" b="true">
                <a:solidFill>
                  <a:srgbClr val="000000"/>
                </a:solidFill>
                <a:latin typeface="TT Commons Pro Bold"/>
                <a:ea typeface="TT Commons Pro Bold"/>
                <a:cs typeface="TT Commons Pro Bold"/>
                <a:sym typeface="TT Commons Pro Bold"/>
              </a:rPr>
              <a:t>KWayMerge(runs[i..i+k-1])</a:t>
            </a:r>
          </a:p>
          <a:p>
            <a:pPr algn="l">
              <a:lnSpc>
                <a:spcPts val="3919"/>
              </a:lnSpc>
            </a:pPr>
            <a:r>
              <a:rPr lang="en-US" sz="2799">
                <a:solidFill>
                  <a:srgbClr val="000000"/>
                </a:solidFill>
                <a:latin typeface="TT Commons Pro"/>
                <a:ea typeface="TT Commons Pro"/>
                <a:cs typeface="TT Commons Pro"/>
                <a:sym typeface="TT Commons Pro"/>
              </a:rPr>
              <a:t>            Thêm merged vào new_runs</a:t>
            </a:r>
          </a:p>
          <a:p>
            <a:pPr algn="l">
              <a:lnSpc>
                <a:spcPts val="3919"/>
              </a:lnSpc>
            </a:pPr>
            <a:r>
              <a:rPr lang="en-US" sz="2799">
                <a:solidFill>
                  <a:srgbClr val="000000"/>
                </a:solidFill>
                <a:latin typeface="TT Commons Pro"/>
                <a:ea typeface="TT Commons Pro"/>
                <a:cs typeface="TT Commons Pro"/>
                <a:sym typeface="TT Commons Pro"/>
              </a:rPr>
              <a:t>            i = i + k</a:t>
            </a:r>
          </a:p>
          <a:p>
            <a:pPr algn="l">
              <a:lnSpc>
                <a:spcPts val="3919"/>
              </a:lnSpc>
            </a:pPr>
            <a:r>
              <a:rPr lang="en-US" sz="2799">
                <a:solidFill>
                  <a:srgbClr val="000000"/>
                </a:solidFill>
                <a:latin typeface="TT Commons Pro"/>
                <a:ea typeface="TT Commons Pro"/>
                <a:cs typeface="TT Commons Pro"/>
                <a:sym typeface="TT Commons Pro"/>
              </a:rPr>
              <a:t>        runs = new_runs  // Cập nhật các dãy con</a:t>
            </a:r>
          </a:p>
          <a:p>
            <a:pPr algn="l">
              <a:lnSpc>
                <a:spcPts val="3919"/>
              </a:lnSpc>
            </a:pPr>
            <a:r>
              <a:rPr lang="en-US" sz="2799">
                <a:solidFill>
                  <a:srgbClr val="000000"/>
                </a:solidFill>
                <a:latin typeface="TT Commons Pro"/>
                <a:ea typeface="TT Commons Pro"/>
                <a:cs typeface="TT Commons Pro"/>
                <a:sym typeface="TT Commons Pro"/>
              </a:rPr>
              <a:t>    // Trả về dãy đã sắp xếp</a:t>
            </a:r>
          </a:p>
          <a:p>
            <a:pPr algn="l">
              <a:lnSpc>
                <a:spcPts val="3919"/>
              </a:lnSpc>
            </a:pPr>
            <a:r>
              <a:rPr lang="en-US" sz="2799" b="true">
                <a:solidFill>
                  <a:srgbClr val="000000"/>
                </a:solidFill>
                <a:latin typeface="TT Commons Pro Bold"/>
                <a:ea typeface="TT Commons Pro Bold"/>
                <a:cs typeface="TT Commons Pro Bold"/>
                <a:sym typeface="TT Commons Pro Bold"/>
              </a:rPr>
              <a:t>    Trả về runs[0]</a:t>
            </a:r>
          </a:p>
          <a:p>
            <a:pPr algn="l">
              <a:lnSpc>
                <a:spcPts val="3919"/>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577700"/>
            <a:ext cx="15143284" cy="7124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Multiway Balance Merge Sort là gì?</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577718"/>
            <a:ext cx="15143284" cy="66560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Multiway Balance Merge Sort là gì?</a:t>
            </a:r>
          </a:p>
          <a:p>
            <a:pPr algn="l">
              <a:lnSpc>
                <a:spcPts val="5880"/>
              </a:lnSpc>
            </a:pP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Multiway (nhiều đường): chia dữ liệu ra thành nhiều đường chạy.</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Balance (cân bằng): phân phối cân bằng các đường chạy ra các tệp.</a:t>
            </a:r>
          </a:p>
          <a:p>
            <a:pPr algn="l">
              <a:lnSpc>
                <a:spcPts val="5880"/>
              </a:lnSpc>
            </a:pPr>
          </a:p>
          <a:p>
            <a:pPr algn="l">
              <a:lnSpc>
                <a:spcPts val="5880"/>
              </a:lnSpc>
            </a:pPr>
            <a:r>
              <a:rPr lang="en-US" sz="4200">
                <a:solidFill>
                  <a:srgbClr val="000000"/>
                </a:solidFill>
                <a:latin typeface="TT Commons Pro"/>
                <a:ea typeface="TT Commons Pro"/>
                <a:cs typeface="TT Commons Pro"/>
                <a:sym typeface="TT Commons Pro"/>
              </a:rPr>
              <a:t>-&gt; Thay vì ghi các run vào 1 tệp như k-way và natural mergesort, phương pháp này sẽ ghi ra nhiều tệp khác nhau -&gt; </a:t>
            </a:r>
            <a:r>
              <a:rPr lang="en-US" sz="4200" b="true">
                <a:solidFill>
                  <a:srgbClr val="000000"/>
                </a:solidFill>
                <a:latin typeface="TT Commons Pro Bold"/>
                <a:ea typeface="TT Commons Pro Bold"/>
                <a:cs typeface="TT Commons Pro Bold"/>
                <a:sym typeface="TT Commons Pro Bold"/>
              </a:rPr>
              <a:t>Tối ưu I/O</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38225" y="2577718"/>
            <a:ext cx="15143284" cy="51701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Tối ưu I/O?</a:t>
            </a:r>
          </a:p>
          <a:p>
            <a:pPr algn="l">
              <a:lnSpc>
                <a:spcPts val="5880"/>
              </a:lnSpc>
            </a:pP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Khi ghi tất cả runs vào một tệp có thể làm quá tải I/O tệp đó.</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Thay vì đọc/ghi lại 1 tệp, phương pháp này sẽ giữ các tệp hoạt động liên tục. -&gt; </a:t>
            </a:r>
            <a:r>
              <a:rPr lang="en-US" b="true" sz="4200">
                <a:solidFill>
                  <a:srgbClr val="000000"/>
                </a:solidFill>
                <a:latin typeface="TT Commons Pro Bold"/>
                <a:ea typeface="TT Commons Pro Bold"/>
                <a:cs typeface="TT Commons Pro Bold"/>
                <a:sym typeface="TT Commons Pro Bold"/>
              </a:rPr>
              <a:t>Giảm I/O</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Nếu số run giảm sau khi trộn. -&gt; </a:t>
            </a:r>
            <a:r>
              <a:rPr lang="en-US" b="true" sz="4200">
                <a:solidFill>
                  <a:srgbClr val="000000"/>
                </a:solidFill>
                <a:latin typeface="TT Commons Pro Bold"/>
                <a:ea typeface="TT Commons Pro Bold"/>
                <a:cs typeface="TT Commons Pro Bold"/>
                <a:sym typeface="TT Commons Pro Bold"/>
              </a:rPr>
              <a:t>Giảm I/O</a:t>
            </a:r>
          </a:p>
          <a:p>
            <a:pPr algn="l">
              <a:lnSpc>
                <a:spcPts val="5880"/>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577718"/>
            <a:ext cx="15143284" cy="66560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Cách chia các run?</a:t>
            </a:r>
          </a:p>
          <a:p>
            <a:pPr algn="l">
              <a:lnSpc>
                <a:spcPts val="5880"/>
              </a:lnSpc>
            </a:pP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Tương tự như k-way, dựa vào số lượng phần tử có thể chứa được trong RAM</a:t>
            </a:r>
          </a:p>
          <a:p>
            <a:pPr algn="l">
              <a:lnSpc>
                <a:spcPts val="5880"/>
              </a:lnSpc>
            </a:pPr>
          </a:p>
          <a:p>
            <a:pPr algn="l">
              <a:lnSpc>
                <a:spcPts val="5880"/>
              </a:lnSpc>
            </a:pPr>
            <a:r>
              <a:rPr lang="en-US" sz="4200">
                <a:solidFill>
                  <a:srgbClr val="000000"/>
                </a:solidFill>
                <a:latin typeface="TT Commons Pro"/>
                <a:ea typeface="TT Commons Pro"/>
                <a:cs typeface="TT Commons Pro"/>
                <a:sym typeface="TT Commons Pro"/>
              </a:rPr>
              <a:t>Ví dụ: mảng có 1000 phần tử, RAM chứa được 100 phần tử</a:t>
            </a:r>
          </a:p>
          <a:p>
            <a:pPr algn="l">
              <a:lnSpc>
                <a:spcPts val="5880"/>
              </a:lnSpc>
            </a:pPr>
            <a:r>
              <a:rPr lang="en-US" sz="4200">
                <a:solidFill>
                  <a:srgbClr val="000000"/>
                </a:solidFill>
                <a:latin typeface="TT Commons Pro"/>
                <a:ea typeface="TT Commons Pro"/>
                <a:cs typeface="TT Commons Pro"/>
                <a:sym typeface="TT Commons Pro"/>
              </a:rPr>
              <a:t>=&gt; Chia thành 10 run.</a:t>
            </a:r>
          </a:p>
          <a:p>
            <a:pPr algn="l">
              <a:lnSpc>
                <a:spcPts val="5880"/>
              </a:lnSpc>
            </a:pPr>
            <a:r>
              <a:rPr lang="en-US" sz="4200">
                <a:solidFill>
                  <a:srgbClr val="000000"/>
                </a:solidFill>
                <a:latin typeface="TT Commons Pro"/>
                <a:ea typeface="TT Commons Pro"/>
                <a:cs typeface="TT Commons Pro"/>
                <a:sym typeface="TT Commons Pro"/>
              </a:rPr>
              <a:t>Phân phối vào 3 tệp: </a:t>
            </a:r>
            <a:r>
              <a:rPr lang="en-US" sz="4200" b="true">
                <a:solidFill>
                  <a:srgbClr val="000000"/>
                </a:solidFill>
                <a:latin typeface="TT Commons Pro Bold"/>
                <a:ea typeface="TT Commons Pro Bold"/>
                <a:cs typeface="TT Commons Pro Bold"/>
                <a:sym typeface="TT Commons Pro Bold"/>
              </a:rPr>
              <a:t>T1(4), T2(3), T3(3) -&gt; Cân bằng</a:t>
            </a:r>
          </a:p>
          <a:p>
            <a:pPr algn="l">
              <a:lnSpc>
                <a:spcPts val="5880"/>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577718"/>
            <a:ext cx="15143284" cy="294132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Trộn các runs</a:t>
            </a:r>
          </a:p>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 T1(4), T2(3), T3(3) với 2 buffer.</a:t>
            </a:r>
          </a:p>
          <a:p>
            <a:pPr algn="l">
              <a:lnSpc>
                <a:spcPts val="5880"/>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577718"/>
            <a:ext cx="15143284" cy="66560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Trộn các runs</a:t>
            </a:r>
          </a:p>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 T1(4), T2(3), T3(3) với 2 buffer.</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Trộn 2 run từ T1, ghi vào T2 -&gt; T1(2), T2(4), T3(3)</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Trộn 2 run từ T2, ghi vào T3 -&gt; T1(2), T2(2), T3(4)</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Trộn 2 run từ T3, ghi vào T1 -&gt; T1(3), T2(2), T3(2)</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Trộn 2 run từ T1, ghi vào T2 -&gt; T1(1), T2(3), T3(2)</a:t>
            </a:r>
          </a:p>
          <a:p>
            <a:pPr algn="l">
              <a:lnSpc>
                <a:spcPts val="5880"/>
              </a:lnSpc>
            </a:pPr>
            <a:r>
              <a:rPr lang="en-US" sz="4200">
                <a:solidFill>
                  <a:srgbClr val="000000"/>
                </a:solidFill>
                <a:latin typeface="TT Commons Pro"/>
                <a:ea typeface="TT Commons Pro"/>
                <a:cs typeface="TT Commons Pro"/>
                <a:sym typeface="TT Commons Pro"/>
              </a:rPr>
              <a:t>...</a:t>
            </a:r>
          </a:p>
          <a:p>
            <a:pPr algn="l">
              <a:lnSpc>
                <a:spcPts val="5880"/>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51866" y="2520315"/>
            <a:ext cx="15143284" cy="51701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Cấu trúc dữ liệu heap?</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Trong việc trộn các run với nhau, cần dùng con trỏ trỏ đến các phần tử đầu của các run và so sánh các phần tử đó với nhau -&gt; Kém hiệu quả</a:t>
            </a:r>
          </a:p>
          <a:p>
            <a:pPr algn="l">
              <a:lnSpc>
                <a:spcPts val="5880"/>
              </a:lnSpc>
            </a:pPr>
          </a:p>
          <a:p>
            <a:pPr algn="l">
              <a:lnSpc>
                <a:spcPts val="5880"/>
              </a:lnSpc>
            </a:pPr>
            <a:r>
              <a:rPr lang="en-US" sz="4200" b="true">
                <a:solidFill>
                  <a:srgbClr val="000000"/>
                </a:solidFill>
                <a:latin typeface="TT Commons Pro Bold"/>
                <a:ea typeface="TT Commons Pro Bold"/>
                <a:cs typeface="TT Commons Pro Bold"/>
                <a:sym typeface="TT Commons Pro Bold"/>
              </a:rPr>
              <a:t>-&gt; Sử dụng cấu trúc dữ liệu heap</a:t>
            </a:r>
          </a:p>
          <a:p>
            <a:pPr algn="l">
              <a:lnSpc>
                <a:spcPts val="5880"/>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Freeform 3" id="3"/>
          <p:cNvSpPr/>
          <p:nvPr/>
        </p:nvSpPr>
        <p:spPr>
          <a:xfrm flipH="false" flipV="false" rot="0">
            <a:off x="10986347" y="1882140"/>
            <a:ext cx="7301653" cy="8757605"/>
          </a:xfrm>
          <a:custGeom>
            <a:avLst/>
            <a:gdLst/>
            <a:ahLst/>
            <a:cxnLst/>
            <a:rect r="r" b="b" t="t" l="l"/>
            <a:pathLst>
              <a:path h="8757605" w="7301653">
                <a:moveTo>
                  <a:pt x="0" y="0"/>
                </a:moveTo>
                <a:lnTo>
                  <a:pt x="7301653" y="0"/>
                </a:lnTo>
                <a:lnTo>
                  <a:pt x="7301653" y="8757605"/>
                </a:lnTo>
                <a:lnTo>
                  <a:pt x="0" y="8757605"/>
                </a:lnTo>
                <a:lnTo>
                  <a:pt x="0" y="0"/>
                </a:lnTo>
                <a:close/>
              </a:path>
            </a:pathLst>
          </a:custGeom>
          <a:blipFill>
            <a:blip r:embed="rId3"/>
            <a:stretch>
              <a:fillRect l="0" t="0" r="0" b="0"/>
            </a:stretch>
          </a:blipFill>
        </p:spPr>
      </p:sp>
      <p:grpSp>
        <p:nvGrpSpPr>
          <p:cNvPr name="Group 4" id="4"/>
          <p:cNvGrpSpPr/>
          <p:nvPr/>
        </p:nvGrpSpPr>
        <p:grpSpPr>
          <a:xfrm rot="0">
            <a:off x="14158301" y="2714132"/>
            <a:ext cx="1412198" cy="141219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solidFill>
                <a:srgbClr val="F8F8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8" id="8"/>
          <p:cNvSpPr txBox="true"/>
          <p:nvPr/>
        </p:nvSpPr>
        <p:spPr>
          <a:xfrm rot="0">
            <a:off x="1084047" y="2485143"/>
            <a:ext cx="9102200" cy="591312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Cấu trúc dữ liệu heap?</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Mảng một chiều</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Quan hệ đặc biệt giữa các phần tử</a:t>
            </a:r>
          </a:p>
          <a:p>
            <a:pPr algn="l">
              <a:lnSpc>
                <a:spcPts val="5880"/>
              </a:lnSpc>
            </a:pPr>
          </a:p>
          <a:p>
            <a:pPr algn="l">
              <a:lnSpc>
                <a:spcPts val="5880"/>
              </a:lnSpc>
            </a:pPr>
            <a:r>
              <a:rPr lang="en-US" sz="4200">
                <a:solidFill>
                  <a:srgbClr val="000000"/>
                </a:solidFill>
                <a:latin typeface="TT Commons Pro"/>
                <a:ea typeface="TT Commons Pro"/>
                <a:cs typeface="TT Commons Pro"/>
                <a:sym typeface="TT Commons Pro"/>
              </a:rPr>
              <a:t>Với index bắt đầu từ 0:</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Phần tử cha: index = i</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Phần tư con thứ nhất: index = 2*i + 1</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Phần tử con thứ hai: index = 2*i + 2</a:t>
            </a:r>
          </a:p>
        </p:txBody>
      </p:sp>
      <p:sp>
        <p:nvSpPr>
          <p:cNvPr name="TextBox 9" id="9"/>
          <p:cNvSpPr txBox="true"/>
          <p:nvPr/>
        </p:nvSpPr>
        <p:spPr>
          <a:xfrm rot="0">
            <a:off x="14876108" y="1980953"/>
            <a:ext cx="2060609"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index = 0</a:t>
            </a:r>
          </a:p>
        </p:txBody>
      </p:sp>
      <p:sp>
        <p:nvSpPr>
          <p:cNvPr name="TextBox 10" id="10"/>
          <p:cNvSpPr txBox="true"/>
          <p:nvPr/>
        </p:nvSpPr>
        <p:spPr>
          <a:xfrm rot="0">
            <a:off x="11294180" y="3096698"/>
            <a:ext cx="2060609"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index = 1</a:t>
            </a:r>
          </a:p>
        </p:txBody>
      </p:sp>
      <p:sp>
        <p:nvSpPr>
          <p:cNvPr name="TextBox 11" id="11"/>
          <p:cNvSpPr txBox="true"/>
          <p:nvPr/>
        </p:nvSpPr>
        <p:spPr>
          <a:xfrm rot="0">
            <a:off x="16040749" y="3170625"/>
            <a:ext cx="2060609"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index = 2</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Freeform 3" id="3"/>
          <p:cNvSpPr/>
          <p:nvPr/>
        </p:nvSpPr>
        <p:spPr>
          <a:xfrm flipH="false" flipV="false" rot="0">
            <a:off x="10986347" y="1882140"/>
            <a:ext cx="7301653" cy="8757605"/>
          </a:xfrm>
          <a:custGeom>
            <a:avLst/>
            <a:gdLst/>
            <a:ahLst/>
            <a:cxnLst/>
            <a:rect r="r" b="b" t="t" l="l"/>
            <a:pathLst>
              <a:path h="8757605" w="7301653">
                <a:moveTo>
                  <a:pt x="0" y="0"/>
                </a:moveTo>
                <a:lnTo>
                  <a:pt x="7301653" y="0"/>
                </a:lnTo>
                <a:lnTo>
                  <a:pt x="7301653" y="8757605"/>
                </a:lnTo>
                <a:lnTo>
                  <a:pt x="0" y="8757605"/>
                </a:lnTo>
                <a:lnTo>
                  <a:pt x="0" y="0"/>
                </a:lnTo>
                <a:close/>
              </a:path>
            </a:pathLst>
          </a:custGeom>
          <a:blipFill>
            <a:blip r:embed="rId3"/>
            <a:stretch>
              <a:fillRect l="0" t="0" r="0" b="0"/>
            </a:stretch>
          </a:blipFill>
        </p:spPr>
      </p:sp>
      <p:grpSp>
        <p:nvGrpSpPr>
          <p:cNvPr name="Group 4" id="4"/>
          <p:cNvGrpSpPr/>
          <p:nvPr/>
        </p:nvGrpSpPr>
        <p:grpSpPr>
          <a:xfrm rot="0">
            <a:off x="14158301" y="2714132"/>
            <a:ext cx="1412198" cy="141219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solidFill>
                <a:srgbClr val="F8F8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8" id="8"/>
          <p:cNvSpPr txBox="true"/>
          <p:nvPr/>
        </p:nvSpPr>
        <p:spPr>
          <a:xfrm rot="0">
            <a:off x="1084047" y="2637932"/>
            <a:ext cx="9102200" cy="294132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Cấu trúc dữ liệu heap?</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Tìm một phần tử thỏa tính chất bé nhất/lớn nhất, độ phức tạp trung bình: O(logn) tốt hơn O(n) rất nhiều</a:t>
            </a:r>
          </a:p>
        </p:txBody>
      </p:sp>
      <p:sp>
        <p:nvSpPr>
          <p:cNvPr name="TextBox 9" id="9"/>
          <p:cNvSpPr txBox="true"/>
          <p:nvPr/>
        </p:nvSpPr>
        <p:spPr>
          <a:xfrm rot="0">
            <a:off x="14876108" y="1980953"/>
            <a:ext cx="2060609"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index = 0</a:t>
            </a:r>
          </a:p>
        </p:txBody>
      </p:sp>
      <p:sp>
        <p:nvSpPr>
          <p:cNvPr name="TextBox 10" id="10"/>
          <p:cNvSpPr txBox="true"/>
          <p:nvPr/>
        </p:nvSpPr>
        <p:spPr>
          <a:xfrm rot="0">
            <a:off x="11294180" y="3096698"/>
            <a:ext cx="2060609"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index = 1</a:t>
            </a:r>
          </a:p>
        </p:txBody>
      </p:sp>
      <p:sp>
        <p:nvSpPr>
          <p:cNvPr name="TextBox 11" id="11"/>
          <p:cNvSpPr txBox="true"/>
          <p:nvPr/>
        </p:nvSpPr>
        <p:spPr>
          <a:xfrm rot="0">
            <a:off x="16040749" y="3170625"/>
            <a:ext cx="2060609"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index = 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Freeform 3" id="3"/>
          <p:cNvSpPr/>
          <p:nvPr/>
        </p:nvSpPr>
        <p:spPr>
          <a:xfrm flipH="false" flipV="false" rot="0">
            <a:off x="9834240" y="1369645"/>
            <a:ext cx="7425060" cy="7547710"/>
          </a:xfrm>
          <a:custGeom>
            <a:avLst/>
            <a:gdLst/>
            <a:ahLst/>
            <a:cxnLst/>
            <a:rect r="r" b="b" t="t" l="l"/>
            <a:pathLst>
              <a:path h="7547710" w="7425060">
                <a:moveTo>
                  <a:pt x="0" y="0"/>
                </a:moveTo>
                <a:lnTo>
                  <a:pt x="7425060" y="0"/>
                </a:lnTo>
                <a:lnTo>
                  <a:pt x="7425060" y="7547710"/>
                </a:lnTo>
                <a:lnTo>
                  <a:pt x="0" y="7547710"/>
                </a:lnTo>
                <a:lnTo>
                  <a:pt x="0" y="0"/>
                </a:lnTo>
                <a:close/>
              </a:path>
            </a:pathLst>
          </a:custGeom>
          <a:blipFill>
            <a:blip r:embed="rId3"/>
            <a:stretch>
              <a:fillRect l="0" t="0" r="0" b="0"/>
            </a:stretch>
          </a:blipFill>
        </p:spPr>
      </p:sp>
      <p:sp>
        <p:nvSpPr>
          <p:cNvPr name="TextBox 4" id="4"/>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MERGE SORT</a:t>
            </a:r>
          </a:p>
        </p:txBody>
      </p:sp>
      <p:sp>
        <p:nvSpPr>
          <p:cNvPr name="TextBox 5" id="5"/>
          <p:cNvSpPr txBox="true"/>
          <p:nvPr/>
        </p:nvSpPr>
        <p:spPr>
          <a:xfrm rot="0">
            <a:off x="1028700" y="2602230"/>
            <a:ext cx="8519926" cy="66560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Mã giả cho Merge Sort:</a:t>
            </a:r>
          </a:p>
          <a:p>
            <a:pPr algn="l">
              <a:lnSpc>
                <a:spcPts val="5880"/>
              </a:lnSpc>
            </a:pPr>
            <a:r>
              <a:rPr lang="en-US" sz="4200">
                <a:solidFill>
                  <a:srgbClr val="000000"/>
                </a:solidFill>
                <a:latin typeface="TT Commons Pro"/>
                <a:ea typeface="TT Commons Pro"/>
                <a:cs typeface="TT Commons Pro"/>
                <a:sym typeface="TT Commons Pro"/>
              </a:rPr>
              <a:t>Hàm MergeSort(arr):</a:t>
            </a:r>
          </a:p>
          <a:p>
            <a:pPr algn="l">
              <a:lnSpc>
                <a:spcPts val="5880"/>
              </a:lnSpc>
            </a:pPr>
            <a:r>
              <a:rPr lang="en-US" sz="4200">
                <a:solidFill>
                  <a:srgbClr val="000000"/>
                </a:solidFill>
                <a:latin typeface="TT Commons Pro"/>
                <a:ea typeface="TT Commons Pro"/>
                <a:cs typeface="TT Commons Pro"/>
                <a:sym typeface="TT Commons Pro"/>
              </a:rPr>
              <a:t>    Nếu độ dài của arr &lt;= 1:</a:t>
            </a:r>
          </a:p>
          <a:p>
            <a:pPr algn="l">
              <a:lnSpc>
                <a:spcPts val="5880"/>
              </a:lnSpc>
            </a:pPr>
            <a:r>
              <a:rPr lang="en-US" sz="4200">
                <a:solidFill>
                  <a:srgbClr val="000000"/>
                </a:solidFill>
                <a:latin typeface="TT Commons Pro"/>
                <a:ea typeface="TT Commons Pro"/>
                <a:cs typeface="TT Commons Pro"/>
                <a:sym typeface="TT Commons Pro"/>
              </a:rPr>
              <a:t>        Trả về arr </a:t>
            </a:r>
          </a:p>
          <a:p>
            <a:pPr algn="l">
              <a:lnSpc>
                <a:spcPts val="5880"/>
              </a:lnSpc>
            </a:pPr>
            <a:r>
              <a:rPr lang="en-US" sz="4200">
                <a:solidFill>
                  <a:srgbClr val="000000"/>
                </a:solidFill>
                <a:latin typeface="TT Commons Pro"/>
                <a:ea typeface="TT Commons Pro"/>
                <a:cs typeface="TT Commons Pro"/>
                <a:sym typeface="TT Commons Pro"/>
              </a:rPr>
              <a:t>    mid = độ dài của arr / 2</a:t>
            </a:r>
          </a:p>
          <a:p>
            <a:pPr algn="l">
              <a:lnSpc>
                <a:spcPts val="5880"/>
              </a:lnSpc>
            </a:pPr>
            <a:r>
              <a:rPr lang="en-US" sz="4200">
                <a:solidFill>
                  <a:srgbClr val="000000"/>
                </a:solidFill>
                <a:latin typeface="TT Commons Pro"/>
                <a:ea typeface="TT Commons Pro"/>
                <a:cs typeface="TT Commons Pro"/>
                <a:sym typeface="TT Commons Pro"/>
              </a:rPr>
              <a:t>    left = MergeSort(arr[0..mid-1])  </a:t>
            </a:r>
          </a:p>
          <a:p>
            <a:pPr algn="l">
              <a:lnSpc>
                <a:spcPts val="5880"/>
              </a:lnSpc>
            </a:pPr>
            <a:r>
              <a:rPr lang="en-US" sz="4200">
                <a:solidFill>
                  <a:srgbClr val="000000"/>
                </a:solidFill>
                <a:latin typeface="TT Commons Pro"/>
                <a:ea typeface="TT Commons Pro"/>
                <a:cs typeface="TT Commons Pro"/>
                <a:sym typeface="TT Commons Pro"/>
              </a:rPr>
              <a:t>    right = MergeSort(arr[mid..n-1]) </a:t>
            </a:r>
          </a:p>
          <a:p>
            <a:pPr algn="l">
              <a:lnSpc>
                <a:spcPts val="5880"/>
              </a:lnSpc>
            </a:pPr>
            <a:r>
              <a:rPr lang="en-US" sz="4200">
                <a:solidFill>
                  <a:srgbClr val="000000"/>
                </a:solidFill>
                <a:latin typeface="TT Commons Pro"/>
                <a:ea typeface="TT Commons Pro"/>
                <a:cs typeface="TT Commons Pro"/>
                <a:sym typeface="TT Commons Pro"/>
              </a:rPr>
              <a:t>    Trả về Merge(left, right)</a:t>
            </a:r>
          </a:p>
          <a:p>
            <a:pPr algn="l">
              <a:lnSpc>
                <a:spcPts val="5880"/>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299714"/>
            <a:ext cx="15089951" cy="51701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Dữ liệu: 16 phần tử: [7, 2, 9, 4, 6, 1, 3, 8, 5, 10, 11, 12, 13, 14, 15, 16].</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RAM: Chứa 4 phần tử.</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Số tệp: 3 (T1, T2, T3).</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k=2.</a:t>
            </a:r>
          </a:p>
          <a:p>
            <a:pPr algn="l">
              <a:lnSpc>
                <a:spcPts val="5880"/>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145030"/>
            <a:ext cx="15089951" cy="81419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10, 11, 12, 13, 14, 15, 16]</a:t>
            </a:r>
          </a:p>
          <a:p>
            <a:pPr algn="l">
              <a:lnSpc>
                <a:spcPts val="5880"/>
              </a:lnSpc>
            </a:pPr>
          </a:p>
          <a:p>
            <a:pPr algn="l">
              <a:lnSpc>
                <a:spcPts val="5880"/>
              </a:lnSpc>
            </a:pPr>
            <a:r>
              <a:rPr lang="en-US" sz="4200">
                <a:solidFill>
                  <a:srgbClr val="000000"/>
                </a:solidFill>
                <a:latin typeface="TT Commons Pro"/>
                <a:ea typeface="TT Commons Pro"/>
                <a:cs typeface="TT Commons Pro"/>
                <a:sym typeface="TT Commons Pro"/>
              </a:rPr>
              <a:t>Chia runs và sắp xếp:</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Run 1: [2, 7, 9, 4] → [2, 4, 7, 9].</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Run 2: [6, 1, 3, 8] → [1, 3, 6, 8].</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Run 3: [5, 10, 11, 12] → [5, 10, 11, 12].</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Run 4: [13, 14, 15, 16] → [13, 14, 15, 16].</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Tổng: 4 run.</a:t>
            </a:r>
          </a:p>
          <a:p>
            <a:pPr algn="l">
              <a:lnSpc>
                <a:spcPts val="5880"/>
              </a:lnSpc>
            </a:pPr>
          </a:p>
          <a:p>
            <a:pPr algn="l">
              <a:lnSpc>
                <a:spcPts val="5880"/>
              </a:lnSpc>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887980"/>
            <a:ext cx="15089951" cy="739902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10, 11, 12, 13, 14, 15, 16]</a:t>
            </a:r>
          </a:p>
          <a:p>
            <a:pPr algn="l">
              <a:lnSpc>
                <a:spcPts val="5880"/>
              </a:lnSpc>
            </a:pPr>
          </a:p>
          <a:p>
            <a:pPr algn="l">
              <a:lnSpc>
                <a:spcPts val="5880"/>
              </a:lnSpc>
            </a:pPr>
            <a:r>
              <a:rPr lang="en-US" sz="4200">
                <a:solidFill>
                  <a:srgbClr val="000000"/>
                </a:solidFill>
                <a:latin typeface="TT Commons Pro"/>
                <a:ea typeface="TT Commons Pro"/>
                <a:cs typeface="TT Commons Pro"/>
                <a:sym typeface="TT Commons Pro"/>
              </a:rPr>
              <a:t>Phân phối vào các tệp:</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T1: [R1, R2] (2 run).</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T2: [R3] (1 run).</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T3: [R4] (1 run).</a:t>
            </a:r>
          </a:p>
          <a:p>
            <a:pPr algn="l">
              <a:lnSpc>
                <a:spcPts val="5880"/>
              </a:lnSpc>
            </a:pPr>
          </a:p>
          <a:p>
            <a:pPr algn="l">
              <a:lnSpc>
                <a:spcPts val="5880"/>
              </a:lnSpc>
            </a:pPr>
          </a:p>
          <a:p>
            <a:pPr algn="l">
              <a:lnSpc>
                <a:spcPts val="5880"/>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534167"/>
            <a:ext cx="15089951" cy="591312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10, 11, 12, 13, 14, 15, 16]</a:t>
            </a:r>
          </a:p>
          <a:p>
            <a:pPr algn="l">
              <a:lnSpc>
                <a:spcPts val="5880"/>
              </a:lnSpc>
            </a:pPr>
          </a:p>
          <a:p>
            <a:pPr algn="l">
              <a:lnSpc>
                <a:spcPts val="5880"/>
              </a:lnSpc>
            </a:pPr>
            <a:r>
              <a:rPr lang="en-US" sz="4200" b="true">
                <a:solidFill>
                  <a:srgbClr val="000000"/>
                </a:solidFill>
                <a:latin typeface="TT Commons Pro Bold"/>
                <a:ea typeface="TT Commons Pro Bold"/>
                <a:cs typeface="TT Commons Pro Bold"/>
                <a:sym typeface="TT Commons Pro Bold"/>
              </a:rPr>
              <a:t>Trộn cân bằng:</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Lượt 1:</a:t>
            </a:r>
          </a:p>
          <a:p>
            <a:pPr algn="l">
              <a:lnSpc>
                <a:spcPts val="5880"/>
              </a:lnSpc>
            </a:pPr>
            <a:r>
              <a:rPr lang="en-US" sz="4200">
                <a:solidFill>
                  <a:srgbClr val="000000"/>
                </a:solidFill>
                <a:latin typeface="TT Commons Pro"/>
                <a:ea typeface="TT Commons Pro"/>
                <a:cs typeface="TT Commons Pro"/>
                <a:sym typeface="TT Commons Pro"/>
              </a:rPr>
              <a:t>Trộn T1 (R1+R2) → Ghi vào T2: [R3, R12] (R12 = [1, 2, 3, 4, 6, 7, 8, 9]).</a:t>
            </a:r>
          </a:p>
          <a:p>
            <a:pPr algn="l">
              <a:lnSpc>
                <a:spcPts val="5880"/>
              </a:lnSpc>
            </a:pPr>
            <a:r>
              <a:rPr lang="en-US" sz="4200">
                <a:solidFill>
                  <a:srgbClr val="000000"/>
                </a:solidFill>
                <a:latin typeface="TT Commons Pro"/>
                <a:ea typeface="TT Commons Pro"/>
                <a:cs typeface="TT Commons Pro"/>
                <a:sym typeface="TT Commons Pro"/>
              </a:rPr>
              <a:t>T1 trống, T3: [R4].</a:t>
            </a:r>
          </a:p>
          <a:p>
            <a:pPr algn="l">
              <a:lnSpc>
                <a:spcPts val="5880"/>
              </a:lnSpc>
            </a:pPr>
            <a:r>
              <a:rPr lang="en-US" sz="4200">
                <a:solidFill>
                  <a:srgbClr val="000000"/>
                </a:solidFill>
                <a:latin typeface="TT Commons Pro"/>
                <a:ea typeface="TT Commons Pro"/>
                <a:cs typeface="TT Commons Pro"/>
                <a:sym typeface="TT Commons Pro"/>
              </a:rPr>
              <a:t>Sau lượt 1: T1 (0), T2 (2), T3 (1).</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602230"/>
            <a:ext cx="16580495" cy="66560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10, 11, 12, 13, 14, 15, 16]</a:t>
            </a:r>
          </a:p>
          <a:p>
            <a:pPr algn="l">
              <a:lnSpc>
                <a:spcPts val="5880"/>
              </a:lnSpc>
            </a:pPr>
          </a:p>
          <a:p>
            <a:pPr algn="l">
              <a:lnSpc>
                <a:spcPts val="5880"/>
              </a:lnSpc>
            </a:pPr>
            <a:r>
              <a:rPr lang="en-US" sz="4200" b="true">
                <a:solidFill>
                  <a:srgbClr val="000000"/>
                </a:solidFill>
                <a:latin typeface="TT Commons Pro Bold"/>
                <a:ea typeface="TT Commons Pro Bold"/>
                <a:cs typeface="TT Commons Pro Bold"/>
                <a:sym typeface="TT Commons Pro Bold"/>
              </a:rPr>
              <a:t>Trộn cân bằng:</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Lượt 2:</a:t>
            </a:r>
          </a:p>
          <a:p>
            <a:pPr algn="l">
              <a:lnSpc>
                <a:spcPts val="5880"/>
              </a:lnSpc>
            </a:pPr>
            <a:r>
              <a:rPr lang="en-US" sz="4200">
                <a:solidFill>
                  <a:srgbClr val="000000"/>
                </a:solidFill>
                <a:latin typeface="TT Commons Pro"/>
                <a:ea typeface="TT Commons Pro"/>
                <a:cs typeface="TT Commons Pro"/>
                <a:sym typeface="TT Commons Pro"/>
              </a:rPr>
              <a:t>Trộn T2 (R3+R12) → T3: [R4, R123] (R123 = [1, 2, 3, 4, 5, 6, 7, 8, 9, 10, 11, 12]).</a:t>
            </a:r>
          </a:p>
          <a:p>
            <a:pPr algn="l">
              <a:lnSpc>
                <a:spcPts val="5880"/>
              </a:lnSpc>
            </a:pPr>
            <a:r>
              <a:rPr lang="en-US" sz="4200">
                <a:solidFill>
                  <a:srgbClr val="000000"/>
                </a:solidFill>
                <a:latin typeface="TT Commons Pro"/>
                <a:ea typeface="TT Commons Pro"/>
                <a:cs typeface="TT Commons Pro"/>
                <a:sym typeface="TT Commons Pro"/>
              </a:rPr>
              <a:t>T1 trống, T2 trống.</a:t>
            </a:r>
          </a:p>
          <a:p>
            <a:pPr algn="l">
              <a:lnSpc>
                <a:spcPts val="5880"/>
              </a:lnSpc>
            </a:pPr>
            <a:r>
              <a:rPr lang="en-US" sz="4200">
                <a:solidFill>
                  <a:srgbClr val="000000"/>
                </a:solidFill>
                <a:latin typeface="TT Commons Pro"/>
                <a:ea typeface="TT Commons Pro"/>
                <a:cs typeface="TT Commons Pro"/>
                <a:sym typeface="TT Commons Pro"/>
              </a:rPr>
              <a:t>Sau lượt 2: T1 (0), T2 (0), T3 (2).</a:t>
            </a:r>
          </a:p>
          <a:p>
            <a:pPr algn="l">
              <a:lnSpc>
                <a:spcPts val="5880"/>
              </a:lnSpc>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520315"/>
            <a:ext cx="15089951" cy="51701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Ví dụ:</a:t>
            </a:r>
          </a:p>
          <a:p>
            <a:pPr algn="l">
              <a:lnSpc>
                <a:spcPts val="5880"/>
              </a:lnSpc>
            </a:pPr>
            <a:r>
              <a:rPr lang="en-US" sz="4200">
                <a:solidFill>
                  <a:srgbClr val="000000"/>
                </a:solidFill>
                <a:latin typeface="TT Commons Pro"/>
                <a:ea typeface="TT Commons Pro"/>
                <a:cs typeface="TT Commons Pro"/>
                <a:sym typeface="TT Commons Pro"/>
              </a:rPr>
              <a:t>[7, 2, 9, 4, 6, 1, 3, 8, 5, 10, 11, 12, 13, 14, 15, 16]</a:t>
            </a:r>
          </a:p>
          <a:p>
            <a:pPr algn="l">
              <a:lnSpc>
                <a:spcPts val="5880"/>
              </a:lnSpc>
            </a:pPr>
          </a:p>
          <a:p>
            <a:pPr algn="l">
              <a:lnSpc>
                <a:spcPts val="5880"/>
              </a:lnSpc>
            </a:pPr>
            <a:r>
              <a:rPr lang="en-US" sz="4200" b="true">
                <a:solidFill>
                  <a:srgbClr val="000000"/>
                </a:solidFill>
                <a:latin typeface="TT Commons Pro Bold"/>
                <a:ea typeface="TT Commons Pro Bold"/>
                <a:cs typeface="TT Commons Pro Bold"/>
                <a:sym typeface="TT Commons Pro Bold"/>
              </a:rPr>
              <a:t>Trộn cân bằng:</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L</a:t>
            </a:r>
            <a:r>
              <a:rPr lang="en-US" sz="4200">
                <a:solidFill>
                  <a:srgbClr val="000000"/>
                </a:solidFill>
                <a:latin typeface="TT Commons Pro"/>
                <a:ea typeface="TT Commons Pro"/>
                <a:cs typeface="TT Commons Pro"/>
                <a:sym typeface="TT Commons Pro"/>
              </a:rPr>
              <a:t>ượt 3:</a:t>
            </a:r>
          </a:p>
          <a:p>
            <a:pPr algn="l">
              <a:lnSpc>
                <a:spcPts val="5880"/>
              </a:lnSpc>
            </a:pPr>
            <a:r>
              <a:rPr lang="en-US" sz="4200">
                <a:solidFill>
                  <a:srgbClr val="000000"/>
                </a:solidFill>
                <a:latin typeface="TT Commons Pro"/>
                <a:ea typeface="TT Commons Pro"/>
                <a:cs typeface="TT Commons Pro"/>
                <a:sym typeface="TT Commons Pro"/>
              </a:rPr>
              <a:t>Trộn T3 (R4+R123) → T1: [R1-4] (toàn bộ dữ liệu sắp xếp).</a:t>
            </a:r>
          </a:p>
          <a:p>
            <a:pPr algn="l">
              <a:lnSpc>
                <a:spcPts val="5880"/>
              </a:lnSpc>
            </a:pPr>
            <a:r>
              <a:rPr lang="en-US" sz="4200">
                <a:solidFill>
                  <a:srgbClr val="000000"/>
                </a:solidFill>
                <a:latin typeface="TT Commons Pro"/>
                <a:ea typeface="TT Commons Pro"/>
                <a:cs typeface="TT Commons Pro"/>
                <a:sym typeface="TT Commons Pro"/>
              </a:rPr>
              <a:t>Kết quả: T1 (1 run), T2 (0), T3 (0).</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328545"/>
            <a:ext cx="15089951" cy="6929755"/>
          </a:xfrm>
          <a:prstGeom prst="rect">
            <a:avLst/>
          </a:prstGeom>
        </p:spPr>
        <p:txBody>
          <a:bodyPr anchor="t" rtlCol="false" tIns="0" lIns="0" bIns="0" rIns="0">
            <a:spAutoFit/>
          </a:bodyPr>
          <a:lstStyle/>
          <a:p>
            <a:pPr algn="l">
              <a:lnSpc>
                <a:spcPts val="3919"/>
              </a:lnSpc>
            </a:pPr>
            <a:r>
              <a:rPr lang="en-US" sz="2799" b="true">
                <a:solidFill>
                  <a:srgbClr val="000000"/>
                </a:solidFill>
                <a:latin typeface="TT Commons Pro Bold"/>
                <a:ea typeface="TT Commons Pro Bold"/>
                <a:cs typeface="TT Commons Pro Bold"/>
                <a:sym typeface="TT Commons Pro Bold"/>
              </a:rPr>
              <a:t>Hàm MultiwayBalancedMerge(runs):</a:t>
            </a:r>
          </a:p>
          <a:p>
            <a:pPr algn="l">
              <a:lnSpc>
                <a:spcPts val="3919"/>
              </a:lnSpc>
            </a:pPr>
            <a:r>
              <a:rPr lang="en-US" sz="2799">
                <a:solidFill>
                  <a:srgbClr val="000000"/>
                </a:solidFill>
                <a:latin typeface="TT Commons Pro"/>
                <a:ea typeface="TT Commons Pro"/>
                <a:cs typeface="TT Commons Pro"/>
                <a:sym typeface="TT Commons Pro"/>
              </a:rPr>
              <a:t>    result = []  // Dãy kết quả</a:t>
            </a:r>
          </a:p>
          <a:p>
            <a:pPr algn="l">
              <a:lnSpc>
                <a:spcPts val="3919"/>
              </a:lnSpc>
            </a:pPr>
            <a:r>
              <a:rPr lang="en-US" sz="2799">
                <a:solidFill>
                  <a:srgbClr val="000000"/>
                </a:solidFill>
                <a:latin typeface="TT Commons Pro"/>
                <a:ea typeface="TT Commons Pro"/>
                <a:cs typeface="TT Commons Pro"/>
                <a:sym typeface="TT Commons Pro"/>
              </a:rPr>
              <a:t>    heap = []    // Min-heap để quản lý các phần tử từ các dãy con</a:t>
            </a:r>
          </a:p>
          <a:p>
            <a:pPr algn="l">
              <a:lnSpc>
                <a:spcPts val="3919"/>
              </a:lnSpc>
            </a:pPr>
            <a:r>
              <a:rPr lang="en-US" sz="2799">
                <a:solidFill>
                  <a:srgbClr val="000000"/>
                </a:solidFill>
                <a:latin typeface="TT Commons Pro"/>
                <a:ea typeface="TT Commons Pro"/>
                <a:cs typeface="TT Commons Pro"/>
                <a:sym typeface="TT Commons Pro"/>
              </a:rPr>
              <a:t>    Với mỗi run trong runs:</a:t>
            </a:r>
          </a:p>
          <a:p>
            <a:pPr algn="l">
              <a:lnSpc>
                <a:spcPts val="3919"/>
              </a:lnSpc>
            </a:pPr>
            <a:r>
              <a:rPr lang="en-US" sz="2799">
                <a:solidFill>
                  <a:srgbClr val="000000"/>
                </a:solidFill>
                <a:latin typeface="TT Commons Pro"/>
                <a:ea typeface="TT Commons Pro"/>
                <a:cs typeface="TT Commons Pro"/>
                <a:sym typeface="TT Commons Pro"/>
              </a:rPr>
              <a:t>        Nếu run không rỗng:</a:t>
            </a:r>
          </a:p>
          <a:p>
            <a:pPr algn="l">
              <a:lnSpc>
                <a:spcPts val="3919"/>
              </a:lnSpc>
            </a:pPr>
            <a:r>
              <a:rPr lang="en-US" sz="2799">
                <a:solidFill>
                  <a:srgbClr val="000000"/>
                </a:solidFill>
                <a:latin typeface="TT Commons Pro"/>
                <a:ea typeface="TT Commons Pro"/>
                <a:cs typeface="TT Commons Pro"/>
                <a:sym typeface="TT Commons Pro"/>
              </a:rPr>
              <a:t>            Thêm (run[0], chỉ số run, 0) vào heap  // (phần tử, chỉ số run, chỉ số phần tử)</a:t>
            </a:r>
          </a:p>
          <a:p>
            <a:pPr algn="l">
              <a:lnSpc>
                <a:spcPts val="3919"/>
              </a:lnSpc>
            </a:pPr>
            <a:r>
              <a:rPr lang="en-US" sz="2799">
                <a:solidFill>
                  <a:srgbClr val="000000"/>
                </a:solidFill>
                <a:latin typeface="TT Commons Pro"/>
                <a:ea typeface="TT Commons Pro"/>
                <a:cs typeface="TT Commons Pro"/>
                <a:sym typeface="TT Commons Pro"/>
              </a:rPr>
              <a:t>    Trong khi heap không rỗng:</a:t>
            </a:r>
          </a:p>
          <a:p>
            <a:pPr algn="l">
              <a:lnSpc>
                <a:spcPts val="3919"/>
              </a:lnSpc>
            </a:pPr>
            <a:r>
              <a:rPr lang="en-US" sz="2799">
                <a:solidFill>
                  <a:srgbClr val="000000"/>
                </a:solidFill>
                <a:latin typeface="TT Commons Pro"/>
                <a:ea typeface="TT Commons Pro"/>
                <a:cs typeface="TT Commons Pro"/>
                <a:sym typeface="TT Commons Pro"/>
              </a:rPr>
              <a:t>        (val, run_idx, elem_idx) = Lấy phần tử nhỏ nhất từ heap</a:t>
            </a:r>
          </a:p>
          <a:p>
            <a:pPr algn="l">
              <a:lnSpc>
                <a:spcPts val="3919"/>
              </a:lnSpc>
            </a:pPr>
            <a:r>
              <a:rPr lang="en-US" sz="2799">
                <a:solidFill>
                  <a:srgbClr val="000000"/>
                </a:solidFill>
                <a:latin typeface="TT Commons Pro"/>
                <a:ea typeface="TT Commons Pro"/>
                <a:cs typeface="TT Commons Pro"/>
                <a:sym typeface="TT Commons Pro"/>
              </a:rPr>
              <a:t>        Thêm val vào result</a:t>
            </a:r>
          </a:p>
          <a:p>
            <a:pPr algn="l">
              <a:lnSpc>
                <a:spcPts val="3919"/>
              </a:lnSpc>
            </a:pPr>
            <a:r>
              <a:rPr lang="en-US" sz="2799">
                <a:solidFill>
                  <a:srgbClr val="000000"/>
                </a:solidFill>
                <a:latin typeface="TT Commons Pro"/>
                <a:ea typeface="TT Commons Pro"/>
                <a:cs typeface="TT Commons Pro"/>
                <a:sym typeface="TT Commons Pro"/>
              </a:rPr>
              <a:t>        Nếu elem_idx + 1 &lt; độ dài của runs[run_idx]:</a:t>
            </a:r>
          </a:p>
          <a:p>
            <a:pPr algn="l">
              <a:lnSpc>
                <a:spcPts val="3919"/>
              </a:lnSpc>
            </a:pPr>
            <a:r>
              <a:rPr lang="en-US" sz="2799">
                <a:solidFill>
                  <a:srgbClr val="000000"/>
                </a:solidFill>
                <a:latin typeface="TT Commons Pro"/>
                <a:ea typeface="TT Commons Pro"/>
                <a:cs typeface="TT Commons Pro"/>
                <a:sym typeface="TT Commons Pro"/>
              </a:rPr>
              <a:t>            next_elem = runs[run_idx][elem_idx + 1]</a:t>
            </a:r>
          </a:p>
          <a:p>
            <a:pPr algn="l">
              <a:lnSpc>
                <a:spcPts val="3919"/>
              </a:lnSpc>
            </a:pPr>
            <a:r>
              <a:rPr lang="en-US" sz="2799">
                <a:solidFill>
                  <a:srgbClr val="000000"/>
                </a:solidFill>
                <a:latin typeface="TT Commons Pro"/>
                <a:ea typeface="TT Commons Pro"/>
                <a:cs typeface="TT Commons Pro"/>
                <a:sym typeface="TT Commons Pro"/>
              </a:rPr>
              <a:t>            Thêm (next_elem, run_idx, elem_idx + 1) vào heap</a:t>
            </a:r>
          </a:p>
          <a:p>
            <a:pPr algn="l">
              <a:lnSpc>
                <a:spcPts val="3919"/>
              </a:lnSpc>
            </a:pPr>
            <a:r>
              <a:rPr lang="en-US" sz="2799" b="true">
                <a:solidFill>
                  <a:srgbClr val="000000"/>
                </a:solidFill>
                <a:latin typeface="TT Commons Pro Bold"/>
                <a:ea typeface="TT Commons Pro Bold"/>
                <a:cs typeface="TT Commons Pro Bold"/>
                <a:sym typeface="TT Commons Pro Bold"/>
              </a:rPr>
              <a:t>    Trả về result</a:t>
            </a:r>
          </a:p>
          <a:p>
            <a:pPr algn="l">
              <a:lnSpc>
                <a:spcPts val="3919"/>
              </a:lnSpc>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590801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MULTIWAY BALANCE MERGE S0RT</a:t>
            </a:r>
          </a:p>
        </p:txBody>
      </p:sp>
      <p:sp>
        <p:nvSpPr>
          <p:cNvPr name="TextBox 4" id="4"/>
          <p:cNvSpPr txBox="true"/>
          <p:nvPr/>
        </p:nvSpPr>
        <p:spPr>
          <a:xfrm rot="0">
            <a:off x="1028700" y="2366645"/>
            <a:ext cx="15089951" cy="7920355"/>
          </a:xfrm>
          <a:prstGeom prst="rect">
            <a:avLst/>
          </a:prstGeom>
        </p:spPr>
        <p:txBody>
          <a:bodyPr anchor="t" rtlCol="false" tIns="0" lIns="0" bIns="0" rIns="0">
            <a:spAutoFit/>
          </a:bodyPr>
          <a:lstStyle/>
          <a:p>
            <a:pPr algn="l">
              <a:lnSpc>
                <a:spcPts val="3919"/>
              </a:lnSpc>
            </a:pPr>
            <a:r>
              <a:rPr lang="en-US" sz="2799" b="true">
                <a:solidFill>
                  <a:srgbClr val="000000"/>
                </a:solidFill>
                <a:latin typeface="TT Commons Pro Bold"/>
                <a:ea typeface="TT Commons Pro Bold"/>
                <a:cs typeface="TT Commons Pro Bold"/>
                <a:sym typeface="TT Commons Pro Bold"/>
              </a:rPr>
              <a:t>Hàm MultiwayBalancedMergeSort(arr):</a:t>
            </a:r>
          </a:p>
          <a:p>
            <a:pPr algn="l">
              <a:lnSpc>
                <a:spcPts val="3919"/>
              </a:lnSpc>
            </a:pPr>
            <a:r>
              <a:rPr lang="en-US" sz="2799">
                <a:solidFill>
                  <a:srgbClr val="000000"/>
                </a:solidFill>
                <a:latin typeface="TT Commons Pro"/>
                <a:ea typeface="TT Commons Pro"/>
                <a:cs typeface="TT Commons Pro"/>
                <a:sym typeface="TT Commons Pro"/>
              </a:rPr>
              <a:t>    // Bước 1: Chia dãy thành các dãy con nhỏ và sắp xếp từng dãy con</a:t>
            </a:r>
          </a:p>
          <a:p>
            <a:pPr algn="l">
              <a:lnSpc>
                <a:spcPts val="3919"/>
              </a:lnSpc>
            </a:pPr>
            <a:r>
              <a:rPr lang="en-US" sz="2799">
                <a:solidFill>
                  <a:srgbClr val="000000"/>
                </a:solidFill>
                <a:latin typeface="TT Commons Pro"/>
                <a:ea typeface="TT Commons Pro"/>
                <a:cs typeface="TT Commons Pro"/>
                <a:sym typeface="TT Commons Pro"/>
              </a:rPr>
              <a:t>    runs = ChiaVàSắpXếp(arr)</a:t>
            </a:r>
          </a:p>
          <a:p>
            <a:pPr algn="l">
              <a:lnSpc>
                <a:spcPts val="3919"/>
              </a:lnSpc>
            </a:pPr>
            <a:r>
              <a:rPr lang="en-US" sz="2799">
                <a:solidFill>
                  <a:srgbClr val="000000"/>
                </a:solidFill>
                <a:latin typeface="TT Commons Pro"/>
                <a:ea typeface="TT Commons Pro"/>
                <a:cs typeface="TT Commons Pro"/>
                <a:sym typeface="TT Commons Pro"/>
              </a:rPr>
              <a:t>    // Bước 2: Trộn các dãy con bằng Multiway Balanced Merge</a:t>
            </a:r>
          </a:p>
          <a:p>
            <a:pPr algn="l">
              <a:lnSpc>
                <a:spcPts val="3919"/>
              </a:lnSpc>
            </a:pPr>
            <a:r>
              <a:rPr lang="en-US" sz="2799">
                <a:solidFill>
                  <a:srgbClr val="000000"/>
                </a:solidFill>
                <a:latin typeface="TT Commons Pro"/>
                <a:ea typeface="TT Commons Pro"/>
                <a:cs typeface="TT Commons Pro"/>
                <a:sym typeface="TT Commons Pro"/>
              </a:rPr>
              <a:t>    Trong khi số lượng runs &gt; 1:</a:t>
            </a:r>
          </a:p>
          <a:p>
            <a:pPr algn="l">
              <a:lnSpc>
                <a:spcPts val="3919"/>
              </a:lnSpc>
            </a:pPr>
            <a:r>
              <a:rPr lang="en-US" sz="2799">
                <a:solidFill>
                  <a:srgbClr val="000000"/>
                </a:solidFill>
                <a:latin typeface="TT Commons Pro"/>
                <a:ea typeface="TT Commons Pro"/>
                <a:cs typeface="TT Commons Pro"/>
                <a:sym typeface="TT Commons Pro"/>
              </a:rPr>
              <a:t>        new_runs = []  // Dãy con mới sau khi trộn</a:t>
            </a:r>
          </a:p>
          <a:p>
            <a:pPr algn="l">
              <a:lnSpc>
                <a:spcPts val="3919"/>
              </a:lnSpc>
            </a:pPr>
            <a:r>
              <a:rPr lang="en-US" sz="2799">
                <a:solidFill>
                  <a:srgbClr val="000000"/>
                </a:solidFill>
                <a:latin typeface="TT Commons Pro"/>
                <a:ea typeface="TT Commons Pro"/>
                <a:cs typeface="TT Commons Pro"/>
                <a:sym typeface="TT Commons Pro"/>
              </a:rPr>
              <a:t>        i = 0</a:t>
            </a:r>
          </a:p>
          <a:p>
            <a:pPr algn="l">
              <a:lnSpc>
                <a:spcPts val="3919"/>
              </a:lnSpc>
            </a:pPr>
            <a:r>
              <a:rPr lang="en-US" sz="2799">
                <a:solidFill>
                  <a:srgbClr val="000000"/>
                </a:solidFill>
                <a:latin typeface="TT Commons Pro"/>
                <a:ea typeface="TT Commons Pro"/>
                <a:cs typeface="TT Commons Pro"/>
                <a:sym typeface="TT Commons Pro"/>
              </a:rPr>
              <a:t>        Trong khi i &lt; số lượng runs:</a:t>
            </a:r>
          </a:p>
          <a:p>
            <a:pPr algn="l">
              <a:lnSpc>
                <a:spcPts val="3919"/>
              </a:lnSpc>
            </a:pPr>
            <a:r>
              <a:rPr lang="en-US" sz="2799">
                <a:solidFill>
                  <a:srgbClr val="000000"/>
                </a:solidFill>
                <a:latin typeface="TT Commons Pro"/>
                <a:ea typeface="TT Commons Pro"/>
                <a:cs typeface="TT Commons Pro"/>
                <a:sym typeface="TT Commons Pro"/>
              </a:rPr>
              <a:t>            // Trộn k dãy con cùng lúc (k là số đường trộn)</a:t>
            </a:r>
          </a:p>
          <a:p>
            <a:pPr algn="l">
              <a:lnSpc>
                <a:spcPts val="3919"/>
              </a:lnSpc>
            </a:pPr>
            <a:r>
              <a:rPr lang="en-US" sz="2799">
                <a:solidFill>
                  <a:srgbClr val="000000"/>
                </a:solidFill>
                <a:latin typeface="TT Commons Pro"/>
                <a:ea typeface="TT Commons Pro"/>
                <a:cs typeface="TT Commons Pro"/>
                <a:sym typeface="TT Commons Pro"/>
              </a:rPr>
              <a:t>            merged = MultiwayBalancedMerge(runs[i..i+k-1])</a:t>
            </a:r>
          </a:p>
          <a:p>
            <a:pPr algn="l">
              <a:lnSpc>
                <a:spcPts val="3919"/>
              </a:lnSpc>
            </a:pPr>
            <a:r>
              <a:rPr lang="en-US" sz="2799">
                <a:solidFill>
                  <a:srgbClr val="000000"/>
                </a:solidFill>
                <a:latin typeface="TT Commons Pro"/>
                <a:ea typeface="TT Commons Pro"/>
                <a:cs typeface="TT Commons Pro"/>
                <a:sym typeface="TT Commons Pro"/>
              </a:rPr>
              <a:t>            Thêm merged vào new_runs</a:t>
            </a:r>
          </a:p>
          <a:p>
            <a:pPr algn="l">
              <a:lnSpc>
                <a:spcPts val="3919"/>
              </a:lnSpc>
            </a:pPr>
            <a:r>
              <a:rPr lang="en-US" sz="2799">
                <a:solidFill>
                  <a:srgbClr val="000000"/>
                </a:solidFill>
                <a:latin typeface="TT Commons Pro"/>
                <a:ea typeface="TT Commons Pro"/>
                <a:cs typeface="TT Commons Pro"/>
                <a:sym typeface="TT Commons Pro"/>
              </a:rPr>
              <a:t>            i = i + k</a:t>
            </a:r>
          </a:p>
          <a:p>
            <a:pPr algn="l">
              <a:lnSpc>
                <a:spcPts val="3919"/>
              </a:lnSpc>
            </a:pPr>
            <a:r>
              <a:rPr lang="en-US" sz="2799">
                <a:solidFill>
                  <a:srgbClr val="000000"/>
                </a:solidFill>
                <a:latin typeface="TT Commons Pro"/>
                <a:ea typeface="TT Commons Pro"/>
                <a:cs typeface="TT Commons Pro"/>
                <a:sym typeface="TT Commons Pro"/>
              </a:rPr>
              <a:t>        runs = new_runs  // Cập nhật các dãy con</a:t>
            </a:r>
          </a:p>
          <a:p>
            <a:pPr algn="l">
              <a:lnSpc>
                <a:spcPts val="3919"/>
              </a:lnSpc>
            </a:pPr>
            <a:r>
              <a:rPr lang="en-US" sz="2799">
                <a:solidFill>
                  <a:srgbClr val="000000"/>
                </a:solidFill>
                <a:latin typeface="TT Commons Pro"/>
                <a:ea typeface="TT Commons Pro"/>
                <a:cs typeface="TT Commons Pro"/>
                <a:sym typeface="TT Commons Pro"/>
              </a:rPr>
              <a:t>    // Trả về dãy đã sắp xếp</a:t>
            </a:r>
          </a:p>
          <a:p>
            <a:pPr algn="l">
              <a:lnSpc>
                <a:spcPts val="3919"/>
              </a:lnSpc>
            </a:pPr>
            <a:r>
              <a:rPr lang="en-US" sz="2799" b="true">
                <a:solidFill>
                  <a:srgbClr val="000000"/>
                </a:solidFill>
                <a:latin typeface="TT Commons Pro Bold"/>
                <a:ea typeface="TT Commons Pro Bold"/>
                <a:cs typeface="TT Commons Pro Bold"/>
                <a:sym typeface="TT Commons Pro Bold"/>
              </a:rPr>
              <a:t>    Trả về runs[0]</a:t>
            </a:r>
          </a:p>
          <a:p>
            <a:pPr algn="l">
              <a:lnSpc>
                <a:spcPts val="3919"/>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n icon of text bubbles with symbols"/>
          <p:cNvSpPr/>
          <p:nvPr/>
        </p:nvSpPr>
        <p:spPr>
          <a:xfrm flipH="false" flipV="false" rot="0">
            <a:off x="8346418" y="4727214"/>
            <a:ext cx="910708" cy="910708"/>
          </a:xfrm>
          <a:custGeom>
            <a:avLst/>
            <a:gdLst/>
            <a:ahLst/>
            <a:cxnLst/>
            <a:rect r="r" b="b" t="t" l="l"/>
            <a:pathLst>
              <a:path h="910708" w="910708">
                <a:moveTo>
                  <a:pt x="0" y="0"/>
                </a:moveTo>
                <a:lnTo>
                  <a:pt x="910708" y="0"/>
                </a:lnTo>
                <a:lnTo>
                  <a:pt x="910708" y="910708"/>
                </a:lnTo>
                <a:lnTo>
                  <a:pt x="0" y="910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con of a magnifying glass"/>
          <p:cNvSpPr/>
          <p:nvPr/>
        </p:nvSpPr>
        <p:spPr>
          <a:xfrm flipH="false" flipV="false" rot="0">
            <a:off x="8346418" y="1063472"/>
            <a:ext cx="910708" cy="910708"/>
          </a:xfrm>
          <a:custGeom>
            <a:avLst/>
            <a:gdLst/>
            <a:ahLst/>
            <a:cxnLst/>
            <a:rect r="r" b="b" t="t" l="l"/>
            <a:pathLst>
              <a:path h="910708" w="910708">
                <a:moveTo>
                  <a:pt x="0" y="0"/>
                </a:moveTo>
                <a:lnTo>
                  <a:pt x="910708" y="0"/>
                </a:lnTo>
                <a:lnTo>
                  <a:pt x="910708" y="910709"/>
                </a:lnTo>
                <a:lnTo>
                  <a:pt x="0" y="910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false" rot="0">
            <a:off x="-7047863" y="-2001311"/>
            <a:ext cx="14962533" cy="14438844"/>
          </a:xfrm>
          <a:custGeom>
            <a:avLst/>
            <a:gdLst/>
            <a:ahLst/>
            <a:cxnLst/>
            <a:rect r="r" b="b" t="t" l="l"/>
            <a:pathLst>
              <a:path h="14438844" w="14962533">
                <a:moveTo>
                  <a:pt x="0" y="0"/>
                </a:moveTo>
                <a:lnTo>
                  <a:pt x="14962532" y="0"/>
                </a:lnTo>
                <a:lnTo>
                  <a:pt x="14962532" y="14438844"/>
                </a:lnTo>
                <a:lnTo>
                  <a:pt x="0" y="14438844"/>
                </a:lnTo>
                <a:lnTo>
                  <a:pt x="0" y="0"/>
                </a:lnTo>
                <a:close/>
              </a:path>
            </a:pathLst>
          </a:custGeom>
          <a:blipFill>
            <a:blip r:embed="rId6"/>
            <a:stretch>
              <a:fillRect l="0" t="0" r="0" b="0"/>
            </a:stretch>
          </a:blipFill>
        </p:spPr>
      </p:sp>
      <p:sp>
        <p:nvSpPr>
          <p:cNvPr name="TextBox 5" id="5"/>
          <p:cNvSpPr txBox="true"/>
          <p:nvPr/>
        </p:nvSpPr>
        <p:spPr>
          <a:xfrm rot="0">
            <a:off x="9706432" y="1025372"/>
            <a:ext cx="7552868" cy="3962400"/>
          </a:xfrm>
          <a:prstGeom prst="rect">
            <a:avLst/>
          </a:prstGeom>
        </p:spPr>
        <p:txBody>
          <a:bodyPr anchor="t" rtlCol="false" tIns="0" lIns="0" bIns="0" rIns="0">
            <a:spAutoFit/>
          </a:bodyPr>
          <a:lstStyle/>
          <a:p>
            <a:pPr algn="l">
              <a:lnSpc>
                <a:spcPts val="3900"/>
              </a:lnSpc>
            </a:pPr>
            <a:r>
              <a:rPr lang="en-US" sz="3000" b="true">
                <a:solidFill>
                  <a:srgbClr val="000000"/>
                </a:solidFill>
                <a:latin typeface="TT Commons Pro Bold"/>
                <a:ea typeface="TT Commons Pro Bold"/>
                <a:cs typeface="TT Commons Pro Bold"/>
                <a:sym typeface="TT Commons Pro Bold"/>
              </a:rPr>
              <a:t>Cơ sở dữ liệu (Database Systems)</a:t>
            </a:r>
          </a:p>
          <a:p>
            <a:pPr algn="l" marL="647700" indent="-323850" lvl="1">
              <a:lnSpc>
                <a:spcPts val="3900"/>
              </a:lnSpc>
              <a:buFont typeface="Arial"/>
              <a:buChar char="•"/>
            </a:pPr>
            <a:r>
              <a:rPr lang="en-US" sz="3000">
                <a:solidFill>
                  <a:srgbClr val="000000"/>
                </a:solidFill>
                <a:latin typeface="TT Commons Pro"/>
                <a:ea typeface="TT Commons Pro"/>
                <a:cs typeface="TT Commons Pro"/>
                <a:sym typeface="TT Commons Pro"/>
              </a:rPr>
              <a:t>Sắp xếp dữ liệu lớn: Các hệ thống cơ sở dữ liệu như MySQL, PostgreSQL, và Oracle sử dụng sắp xếp ngoại để sắp xếp các bảng dữ liệu lớn khi thực hiện các truy vấn phức tạp (ví dụ: ORDER BY, JOIN).</a:t>
            </a:r>
          </a:p>
          <a:p>
            <a:pPr algn="l">
              <a:lnSpc>
                <a:spcPts val="3900"/>
              </a:lnSpc>
            </a:pPr>
          </a:p>
        </p:txBody>
      </p:sp>
      <p:sp>
        <p:nvSpPr>
          <p:cNvPr name="TextBox 6" id="6"/>
          <p:cNvSpPr txBox="true"/>
          <p:nvPr/>
        </p:nvSpPr>
        <p:spPr>
          <a:xfrm rot="0">
            <a:off x="9714326" y="4838700"/>
            <a:ext cx="7552868" cy="5448300"/>
          </a:xfrm>
          <a:prstGeom prst="rect">
            <a:avLst/>
          </a:prstGeom>
        </p:spPr>
        <p:txBody>
          <a:bodyPr anchor="t" rtlCol="false" tIns="0" lIns="0" bIns="0" rIns="0">
            <a:spAutoFit/>
          </a:bodyPr>
          <a:lstStyle/>
          <a:p>
            <a:pPr algn="l">
              <a:lnSpc>
                <a:spcPts val="3900"/>
              </a:lnSpc>
            </a:pPr>
            <a:r>
              <a:rPr lang="en-US" sz="3000" b="true">
                <a:solidFill>
                  <a:srgbClr val="000000"/>
                </a:solidFill>
                <a:latin typeface="TT Commons Pro Bold"/>
                <a:ea typeface="TT Commons Pro Bold"/>
                <a:cs typeface="TT Commons Pro Bold"/>
                <a:sym typeface="TT Commons Pro Bold"/>
              </a:rPr>
              <a:t>Hệ thống tệp (File Systems)</a:t>
            </a:r>
          </a:p>
          <a:p>
            <a:pPr algn="l" marL="647700" indent="-323850" lvl="1">
              <a:lnSpc>
                <a:spcPts val="3900"/>
              </a:lnSpc>
              <a:buFont typeface="Arial"/>
              <a:buChar char="•"/>
            </a:pPr>
            <a:r>
              <a:rPr lang="en-US" sz="3000">
                <a:solidFill>
                  <a:srgbClr val="000000"/>
                </a:solidFill>
                <a:latin typeface="TT Commons Pro"/>
                <a:ea typeface="TT Commons Pro"/>
                <a:cs typeface="TT Commons Pro"/>
                <a:sym typeface="TT Commons Pro"/>
              </a:rPr>
              <a:t>Sắp xếp tệp lớn: Các hệ thống tệp như NTFS, ext4, và HDFS sử dụng sắp xếp ngoại để quản lý và sắp xếp các tệp dữ liệu lớn.</a:t>
            </a:r>
          </a:p>
          <a:p>
            <a:pPr algn="l" marL="647700" indent="-323850" lvl="1">
              <a:lnSpc>
                <a:spcPts val="3900"/>
              </a:lnSpc>
              <a:buFont typeface="Arial"/>
              <a:buChar char="•"/>
            </a:pPr>
            <a:r>
              <a:rPr lang="en-US" sz="3000">
                <a:solidFill>
                  <a:srgbClr val="000000"/>
                </a:solidFill>
                <a:latin typeface="TT Commons Pro"/>
                <a:ea typeface="TT Commons Pro"/>
                <a:cs typeface="TT Commons Pro"/>
                <a:sym typeface="TT Commons Pro"/>
              </a:rPr>
              <a:t>Merge các tệp log: Khi các tệp log (nhật ký) trở nên quá lớn, sắp xếp ngoại được sử dụng để hợp nhất (merge) và sắp xếp chúng theo thời gian hoặc các tiêu chí khác.</a:t>
            </a:r>
          </a:p>
          <a:p>
            <a:pPr algn="l">
              <a:lnSpc>
                <a:spcPts val="3900"/>
              </a:lnSpc>
            </a:pPr>
          </a:p>
        </p:txBody>
      </p:sp>
      <p:sp>
        <p:nvSpPr>
          <p:cNvPr name="TextBox 7" id="7"/>
          <p:cNvSpPr txBox="true"/>
          <p:nvPr/>
        </p:nvSpPr>
        <p:spPr>
          <a:xfrm rot="0">
            <a:off x="1028700" y="866775"/>
            <a:ext cx="6885969" cy="31489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EXTERNAL SORT</a:t>
            </a:r>
          </a:p>
          <a:p>
            <a:pPr algn="l">
              <a:lnSpc>
                <a:spcPts val="8400"/>
              </a:lnSpc>
            </a:pPr>
            <a:r>
              <a:rPr lang="en-US" sz="5600">
                <a:solidFill>
                  <a:srgbClr val="000000"/>
                </a:solidFill>
                <a:latin typeface="TAN Mon Cheri"/>
                <a:ea typeface="TAN Mon Cheri"/>
                <a:cs typeface="TAN Mon Cheri"/>
                <a:sym typeface="TAN Mon Cheri"/>
              </a:rPr>
              <a:t>IN REAL LIFE</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n icon of text bubbles with symbols"/>
          <p:cNvSpPr/>
          <p:nvPr/>
        </p:nvSpPr>
        <p:spPr>
          <a:xfrm flipH="false" flipV="false" rot="0">
            <a:off x="8344856" y="5218111"/>
            <a:ext cx="910708" cy="910708"/>
          </a:xfrm>
          <a:custGeom>
            <a:avLst/>
            <a:gdLst/>
            <a:ahLst/>
            <a:cxnLst/>
            <a:rect r="r" b="b" t="t" l="l"/>
            <a:pathLst>
              <a:path h="910708" w="910708">
                <a:moveTo>
                  <a:pt x="0" y="0"/>
                </a:moveTo>
                <a:lnTo>
                  <a:pt x="910708" y="0"/>
                </a:lnTo>
                <a:lnTo>
                  <a:pt x="910708" y="910709"/>
                </a:lnTo>
                <a:lnTo>
                  <a:pt x="0" y="910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con of a magnifying glass"/>
          <p:cNvSpPr/>
          <p:nvPr/>
        </p:nvSpPr>
        <p:spPr>
          <a:xfrm flipH="false" flipV="false" rot="0">
            <a:off x="8344856" y="261796"/>
            <a:ext cx="910708" cy="910708"/>
          </a:xfrm>
          <a:custGeom>
            <a:avLst/>
            <a:gdLst/>
            <a:ahLst/>
            <a:cxnLst/>
            <a:rect r="r" b="b" t="t" l="l"/>
            <a:pathLst>
              <a:path h="910708" w="910708">
                <a:moveTo>
                  <a:pt x="0" y="0"/>
                </a:moveTo>
                <a:lnTo>
                  <a:pt x="910708" y="0"/>
                </a:lnTo>
                <a:lnTo>
                  <a:pt x="910708" y="910708"/>
                </a:lnTo>
                <a:lnTo>
                  <a:pt x="0" y="910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false" rot="0">
            <a:off x="-7047863" y="-2001311"/>
            <a:ext cx="14962533" cy="14438844"/>
          </a:xfrm>
          <a:custGeom>
            <a:avLst/>
            <a:gdLst/>
            <a:ahLst/>
            <a:cxnLst/>
            <a:rect r="r" b="b" t="t" l="l"/>
            <a:pathLst>
              <a:path h="14438844" w="14962533">
                <a:moveTo>
                  <a:pt x="0" y="0"/>
                </a:moveTo>
                <a:lnTo>
                  <a:pt x="14962532" y="0"/>
                </a:lnTo>
                <a:lnTo>
                  <a:pt x="14962532" y="14438844"/>
                </a:lnTo>
                <a:lnTo>
                  <a:pt x="0" y="14438844"/>
                </a:lnTo>
                <a:lnTo>
                  <a:pt x="0" y="0"/>
                </a:lnTo>
                <a:close/>
              </a:path>
            </a:pathLst>
          </a:custGeom>
          <a:blipFill>
            <a:blip r:embed="rId6"/>
            <a:stretch>
              <a:fillRect l="0" t="0" r="0" b="0"/>
            </a:stretch>
          </a:blipFill>
        </p:spPr>
      </p:sp>
      <p:sp>
        <p:nvSpPr>
          <p:cNvPr name="TextBox 5" id="5"/>
          <p:cNvSpPr txBox="true"/>
          <p:nvPr/>
        </p:nvSpPr>
        <p:spPr>
          <a:xfrm rot="0">
            <a:off x="9685751" y="79892"/>
            <a:ext cx="7552868" cy="5448300"/>
          </a:xfrm>
          <a:prstGeom prst="rect">
            <a:avLst/>
          </a:prstGeom>
        </p:spPr>
        <p:txBody>
          <a:bodyPr anchor="t" rtlCol="false" tIns="0" lIns="0" bIns="0" rIns="0">
            <a:spAutoFit/>
          </a:bodyPr>
          <a:lstStyle/>
          <a:p>
            <a:pPr algn="l">
              <a:lnSpc>
                <a:spcPts val="3900"/>
              </a:lnSpc>
            </a:pPr>
            <a:r>
              <a:rPr lang="en-US" sz="3000" b="true">
                <a:solidFill>
                  <a:srgbClr val="000000"/>
                </a:solidFill>
                <a:latin typeface="TT Commons Pro Bold"/>
                <a:ea typeface="TT Commons Pro Bold"/>
                <a:cs typeface="TT Commons Pro Bold"/>
                <a:sym typeface="TT Commons Pro Bold"/>
              </a:rPr>
              <a:t>Hệ thống tìm kiếm (Search Engines)</a:t>
            </a:r>
          </a:p>
          <a:p>
            <a:pPr algn="l" marL="647700" indent="-323850" lvl="1">
              <a:lnSpc>
                <a:spcPts val="3900"/>
              </a:lnSpc>
              <a:buFont typeface="Arial"/>
              <a:buChar char="•"/>
            </a:pPr>
            <a:r>
              <a:rPr lang="en-US" sz="3000">
                <a:solidFill>
                  <a:srgbClr val="000000"/>
                </a:solidFill>
                <a:latin typeface="TT Commons Pro"/>
                <a:ea typeface="TT Commons Pro"/>
                <a:cs typeface="TT Commons Pro"/>
                <a:sym typeface="TT Commons Pro"/>
              </a:rPr>
              <a:t>Sắp xếp chỉ mục tìm kiếm: Các công cụ tìm kiếm như Google sử dụng sắp xếp ngoại để sắp xếp các chỉ mục (index) của hàng tỷ trang web, giúp tối ưu hóa tốc độ truy vấn.</a:t>
            </a:r>
          </a:p>
          <a:p>
            <a:pPr algn="l" marL="647700" indent="-323850" lvl="1">
              <a:lnSpc>
                <a:spcPts val="3900"/>
              </a:lnSpc>
              <a:buFont typeface="Arial"/>
              <a:buChar char="•"/>
            </a:pPr>
            <a:r>
              <a:rPr lang="en-US" sz="3000">
                <a:solidFill>
                  <a:srgbClr val="000000"/>
                </a:solidFill>
                <a:latin typeface="TT Commons Pro"/>
                <a:ea typeface="TT Commons Pro"/>
                <a:cs typeface="TT Commons Pro"/>
                <a:sym typeface="TT Commons Pro"/>
              </a:rPr>
              <a:t>Xếp hạng kết quả tìm kiếm: Kết quả tìm kiếm được sắp xếp theo mức độ liên quan, thời gian, hoặc các tiêu chí khác bằng cách sử dụng sắp xếp ngoại.</a:t>
            </a:r>
          </a:p>
          <a:p>
            <a:pPr algn="l">
              <a:lnSpc>
                <a:spcPts val="3900"/>
              </a:lnSpc>
            </a:pPr>
          </a:p>
        </p:txBody>
      </p:sp>
      <p:sp>
        <p:nvSpPr>
          <p:cNvPr name="TextBox 6" id="6"/>
          <p:cNvSpPr txBox="true"/>
          <p:nvPr/>
        </p:nvSpPr>
        <p:spPr>
          <a:xfrm rot="0">
            <a:off x="9685751" y="5105400"/>
            <a:ext cx="7552868" cy="5448300"/>
          </a:xfrm>
          <a:prstGeom prst="rect">
            <a:avLst/>
          </a:prstGeom>
        </p:spPr>
        <p:txBody>
          <a:bodyPr anchor="t" rtlCol="false" tIns="0" lIns="0" bIns="0" rIns="0">
            <a:spAutoFit/>
          </a:bodyPr>
          <a:lstStyle/>
          <a:p>
            <a:pPr algn="l">
              <a:lnSpc>
                <a:spcPts val="3900"/>
              </a:lnSpc>
            </a:pPr>
            <a:r>
              <a:rPr lang="en-US" sz="3000" b="true">
                <a:solidFill>
                  <a:srgbClr val="000000"/>
                </a:solidFill>
                <a:latin typeface="TT Commons Pro Bold"/>
                <a:ea typeface="TT Commons Pro Bold"/>
                <a:cs typeface="TT Commons Pro Bold"/>
                <a:sym typeface="TT Commons Pro Bold"/>
              </a:rPr>
              <a:t>Khoa học dữ liệu và máy học (Data Science and Machine Learning)</a:t>
            </a:r>
          </a:p>
          <a:p>
            <a:pPr algn="l" marL="647700" indent="-323850" lvl="1">
              <a:lnSpc>
                <a:spcPts val="3900"/>
              </a:lnSpc>
              <a:buFont typeface="Arial"/>
              <a:buChar char="•"/>
            </a:pPr>
            <a:r>
              <a:rPr lang="en-US" sz="3000">
                <a:solidFill>
                  <a:srgbClr val="000000"/>
                </a:solidFill>
                <a:latin typeface="TT Commons Pro"/>
                <a:ea typeface="TT Commons Pro"/>
                <a:cs typeface="TT Commons Pro"/>
                <a:sym typeface="TT Commons Pro"/>
              </a:rPr>
              <a:t>Tiền xử lý dữ liệu: Trước khi đưa dữ liệu vào các mô hình máy học, sắp xếp ngoại được sử dụng để sắp xếp và làm sạch dữ liệu.</a:t>
            </a:r>
          </a:p>
          <a:p>
            <a:pPr algn="l" marL="647700" indent="-323850" lvl="1">
              <a:lnSpc>
                <a:spcPts val="3900"/>
              </a:lnSpc>
              <a:buFont typeface="Arial"/>
              <a:buChar char="•"/>
            </a:pPr>
            <a:r>
              <a:rPr lang="en-US" sz="3000">
                <a:solidFill>
                  <a:srgbClr val="000000"/>
                </a:solidFill>
                <a:latin typeface="TT Commons Pro"/>
                <a:ea typeface="TT Commons Pro"/>
                <a:cs typeface="TT Commons Pro"/>
                <a:sym typeface="TT Commons Pro"/>
              </a:rPr>
              <a:t>Phân</a:t>
            </a:r>
            <a:r>
              <a:rPr lang="en-US" sz="3000">
                <a:solidFill>
                  <a:srgbClr val="000000"/>
                </a:solidFill>
                <a:latin typeface="TT Commons Pro"/>
                <a:ea typeface="TT Commons Pro"/>
                <a:cs typeface="TT Commons Pro"/>
                <a:sym typeface="TT Commons Pro"/>
              </a:rPr>
              <a:t> cụm (Clustering): Các thuật toán phân cụm như k-means yêu cầu dữ liệu đầu vào được sắp xếp để tối ưu hóa quá trình tính toán.</a:t>
            </a:r>
          </a:p>
          <a:p>
            <a:pPr algn="l">
              <a:lnSpc>
                <a:spcPts val="3900"/>
              </a:lnSpc>
            </a:pPr>
          </a:p>
        </p:txBody>
      </p:sp>
      <p:sp>
        <p:nvSpPr>
          <p:cNvPr name="TextBox 7" id="7"/>
          <p:cNvSpPr txBox="true"/>
          <p:nvPr/>
        </p:nvSpPr>
        <p:spPr>
          <a:xfrm rot="0">
            <a:off x="1028700" y="866775"/>
            <a:ext cx="6885969" cy="31489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EXTERNAL SORT</a:t>
            </a:r>
          </a:p>
          <a:p>
            <a:pPr algn="l">
              <a:lnSpc>
                <a:spcPts val="8400"/>
              </a:lnSpc>
            </a:pPr>
            <a:r>
              <a:rPr lang="en-US" sz="5600">
                <a:solidFill>
                  <a:srgbClr val="000000"/>
                </a:solidFill>
                <a:latin typeface="TAN Mon Cheri"/>
                <a:ea typeface="TAN Mon Cheri"/>
                <a:cs typeface="TAN Mon Cheri"/>
                <a:sym typeface="TAN Mon Cheri"/>
              </a:rPr>
              <a:t>IN REAL LIFE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Freeform 3" id="3"/>
          <p:cNvSpPr/>
          <p:nvPr/>
        </p:nvSpPr>
        <p:spPr>
          <a:xfrm flipH="false" flipV="false" rot="0">
            <a:off x="9834240" y="1369645"/>
            <a:ext cx="7425060" cy="7547710"/>
          </a:xfrm>
          <a:custGeom>
            <a:avLst/>
            <a:gdLst/>
            <a:ahLst/>
            <a:cxnLst/>
            <a:rect r="r" b="b" t="t" l="l"/>
            <a:pathLst>
              <a:path h="7547710" w="7425060">
                <a:moveTo>
                  <a:pt x="0" y="0"/>
                </a:moveTo>
                <a:lnTo>
                  <a:pt x="7425060" y="0"/>
                </a:lnTo>
                <a:lnTo>
                  <a:pt x="7425060" y="7547710"/>
                </a:lnTo>
                <a:lnTo>
                  <a:pt x="0" y="7547710"/>
                </a:lnTo>
                <a:lnTo>
                  <a:pt x="0" y="0"/>
                </a:lnTo>
                <a:close/>
              </a:path>
            </a:pathLst>
          </a:custGeom>
          <a:blipFill>
            <a:blip r:embed="rId3"/>
            <a:stretch>
              <a:fillRect l="0" t="0" r="0" b="0"/>
            </a:stretch>
          </a:blipFill>
        </p:spPr>
      </p:sp>
      <p:sp>
        <p:nvSpPr>
          <p:cNvPr name="TextBox 4" id="4"/>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MERGE SORT</a:t>
            </a:r>
          </a:p>
        </p:txBody>
      </p:sp>
      <p:sp>
        <p:nvSpPr>
          <p:cNvPr name="TextBox 5" id="5"/>
          <p:cNvSpPr txBox="true"/>
          <p:nvPr/>
        </p:nvSpPr>
        <p:spPr>
          <a:xfrm rot="0">
            <a:off x="1028700" y="1302970"/>
            <a:ext cx="14677694" cy="9406255"/>
          </a:xfrm>
          <a:prstGeom prst="rect">
            <a:avLst/>
          </a:prstGeom>
        </p:spPr>
        <p:txBody>
          <a:bodyPr anchor="t" rtlCol="false" tIns="0" lIns="0" bIns="0" rIns="0">
            <a:spAutoFit/>
          </a:bodyPr>
          <a:lstStyle/>
          <a:p>
            <a:pPr algn="l">
              <a:lnSpc>
                <a:spcPts val="3919"/>
              </a:lnSpc>
            </a:pPr>
          </a:p>
          <a:p>
            <a:pPr algn="l">
              <a:lnSpc>
                <a:spcPts val="3919"/>
              </a:lnSpc>
            </a:pPr>
            <a:r>
              <a:rPr lang="en-US" sz="2799" b="true">
                <a:solidFill>
                  <a:srgbClr val="000000"/>
                </a:solidFill>
                <a:latin typeface="TT Commons Pro Bold"/>
                <a:ea typeface="TT Commons Pro Bold"/>
                <a:cs typeface="TT Commons Pro Bold"/>
                <a:sym typeface="TT Commons Pro Bold"/>
              </a:rPr>
              <a:t>Hàm Merge(left, right):</a:t>
            </a:r>
          </a:p>
          <a:p>
            <a:pPr algn="l">
              <a:lnSpc>
                <a:spcPts val="3919"/>
              </a:lnSpc>
            </a:pPr>
            <a:r>
              <a:rPr lang="en-US" sz="2799">
                <a:solidFill>
                  <a:srgbClr val="000000"/>
                </a:solidFill>
                <a:latin typeface="TT Commons Pro"/>
                <a:ea typeface="TT Commons Pro"/>
                <a:cs typeface="TT Commons Pro"/>
                <a:sym typeface="TT Commons Pro"/>
              </a:rPr>
              <a:t>    result = [] </a:t>
            </a:r>
          </a:p>
          <a:p>
            <a:pPr algn="l">
              <a:lnSpc>
                <a:spcPts val="3919"/>
              </a:lnSpc>
            </a:pPr>
            <a:r>
              <a:rPr lang="en-US" sz="2799">
                <a:solidFill>
                  <a:srgbClr val="000000"/>
                </a:solidFill>
                <a:latin typeface="TT Commons Pro"/>
                <a:ea typeface="TT Commons Pro"/>
                <a:cs typeface="TT Commons Pro"/>
                <a:sym typeface="TT Commons Pro"/>
              </a:rPr>
              <a:t>     i = 0, j = 0 </a:t>
            </a:r>
          </a:p>
          <a:p>
            <a:pPr algn="l">
              <a:lnSpc>
                <a:spcPts val="3919"/>
              </a:lnSpc>
            </a:pPr>
            <a:r>
              <a:rPr lang="en-US" sz="2799">
                <a:solidFill>
                  <a:srgbClr val="000000"/>
                </a:solidFill>
                <a:latin typeface="TT Commons Pro"/>
                <a:ea typeface="TT Commons Pro"/>
                <a:cs typeface="TT Commons Pro"/>
                <a:sym typeface="TT Commons Pro"/>
              </a:rPr>
              <a:t> Trong khi i &lt; độ dài của left VÀ j &lt; độ dài của right:</a:t>
            </a:r>
          </a:p>
          <a:p>
            <a:pPr algn="l">
              <a:lnSpc>
                <a:spcPts val="3919"/>
              </a:lnSpc>
            </a:pPr>
            <a:r>
              <a:rPr lang="en-US" sz="2799">
                <a:solidFill>
                  <a:srgbClr val="000000"/>
                </a:solidFill>
                <a:latin typeface="TT Commons Pro"/>
                <a:ea typeface="TT Commons Pro"/>
                <a:cs typeface="TT Commons Pro"/>
                <a:sym typeface="TT Commons Pro"/>
              </a:rPr>
              <a:t>     Nếu left[i] &lt; right[j]:</a:t>
            </a:r>
          </a:p>
          <a:p>
            <a:pPr algn="l">
              <a:lnSpc>
                <a:spcPts val="3919"/>
              </a:lnSpc>
            </a:pPr>
            <a:r>
              <a:rPr lang="en-US" sz="2799">
                <a:solidFill>
                  <a:srgbClr val="000000"/>
                </a:solidFill>
                <a:latin typeface="TT Commons Pro"/>
                <a:ea typeface="TT Commons Pro"/>
                <a:cs typeface="TT Commons Pro"/>
                <a:sym typeface="TT Commons Pro"/>
              </a:rPr>
              <a:t>         Thêm left[i] vào result</a:t>
            </a:r>
          </a:p>
          <a:p>
            <a:pPr algn="l">
              <a:lnSpc>
                <a:spcPts val="3919"/>
              </a:lnSpc>
            </a:pPr>
            <a:r>
              <a:rPr lang="en-US" sz="2799">
                <a:solidFill>
                  <a:srgbClr val="000000"/>
                </a:solidFill>
                <a:latin typeface="TT Commons Pro"/>
                <a:ea typeface="TT Commons Pro"/>
                <a:cs typeface="TT Commons Pro"/>
                <a:sym typeface="TT Commons Pro"/>
              </a:rPr>
              <a:t>          i = i + 1</a:t>
            </a:r>
          </a:p>
          <a:p>
            <a:pPr algn="l">
              <a:lnSpc>
                <a:spcPts val="3919"/>
              </a:lnSpc>
            </a:pPr>
            <a:r>
              <a:rPr lang="en-US" sz="2799">
                <a:solidFill>
                  <a:srgbClr val="000000"/>
                </a:solidFill>
                <a:latin typeface="TT Commons Pro"/>
                <a:ea typeface="TT Commons Pro"/>
                <a:cs typeface="TT Commons Pro"/>
                <a:sym typeface="TT Commons Pro"/>
              </a:rPr>
              <a:t>      Ngược lại:</a:t>
            </a:r>
          </a:p>
          <a:p>
            <a:pPr algn="l">
              <a:lnSpc>
                <a:spcPts val="3919"/>
              </a:lnSpc>
            </a:pPr>
            <a:r>
              <a:rPr lang="en-US" sz="2799">
                <a:solidFill>
                  <a:srgbClr val="000000"/>
                </a:solidFill>
                <a:latin typeface="TT Commons Pro"/>
                <a:ea typeface="TT Commons Pro"/>
                <a:cs typeface="TT Commons Pro"/>
                <a:sym typeface="TT Commons Pro"/>
              </a:rPr>
              <a:t>          Thêm right[j] vào result</a:t>
            </a:r>
          </a:p>
          <a:p>
            <a:pPr algn="l">
              <a:lnSpc>
                <a:spcPts val="3919"/>
              </a:lnSpc>
            </a:pPr>
            <a:r>
              <a:rPr lang="en-US" sz="2799">
                <a:solidFill>
                  <a:srgbClr val="000000"/>
                </a:solidFill>
                <a:latin typeface="TT Commons Pro"/>
                <a:ea typeface="TT Commons Pro"/>
                <a:cs typeface="TT Commons Pro"/>
                <a:sym typeface="TT Commons Pro"/>
              </a:rPr>
              <a:t>           j = j + 1</a:t>
            </a:r>
          </a:p>
          <a:p>
            <a:pPr algn="l">
              <a:lnSpc>
                <a:spcPts val="3919"/>
              </a:lnSpc>
            </a:pPr>
            <a:r>
              <a:rPr lang="en-US" sz="2799">
                <a:solidFill>
                  <a:srgbClr val="000000"/>
                </a:solidFill>
                <a:latin typeface="TT Commons Pro"/>
                <a:ea typeface="TT Commons Pro"/>
                <a:cs typeface="TT Commons Pro"/>
                <a:sym typeface="TT Commons Pro"/>
              </a:rPr>
              <a:t> Trong khi i &lt; độ dài của left:</a:t>
            </a:r>
          </a:p>
          <a:p>
            <a:pPr algn="l">
              <a:lnSpc>
                <a:spcPts val="3919"/>
              </a:lnSpc>
            </a:pPr>
            <a:r>
              <a:rPr lang="en-US" sz="2799">
                <a:solidFill>
                  <a:srgbClr val="000000"/>
                </a:solidFill>
                <a:latin typeface="TT Commons Pro"/>
                <a:ea typeface="TT Commons Pro"/>
                <a:cs typeface="TT Commons Pro"/>
                <a:sym typeface="TT Commons Pro"/>
              </a:rPr>
              <a:t>        Thêm left[i] vào result</a:t>
            </a:r>
          </a:p>
          <a:p>
            <a:pPr algn="l">
              <a:lnSpc>
                <a:spcPts val="3919"/>
              </a:lnSpc>
            </a:pPr>
            <a:r>
              <a:rPr lang="en-US" sz="2799">
                <a:solidFill>
                  <a:srgbClr val="000000"/>
                </a:solidFill>
                <a:latin typeface="TT Commons Pro"/>
                <a:ea typeface="TT Commons Pro"/>
                <a:cs typeface="TT Commons Pro"/>
                <a:sym typeface="TT Commons Pro"/>
              </a:rPr>
              <a:t>         i = i + 1</a:t>
            </a:r>
          </a:p>
          <a:p>
            <a:pPr algn="l">
              <a:lnSpc>
                <a:spcPts val="3919"/>
              </a:lnSpc>
            </a:pPr>
            <a:r>
              <a:rPr lang="en-US" sz="2799">
                <a:solidFill>
                  <a:srgbClr val="000000"/>
                </a:solidFill>
                <a:latin typeface="TT Commons Pro"/>
                <a:ea typeface="TT Commons Pro"/>
                <a:cs typeface="TT Commons Pro"/>
                <a:sym typeface="TT Commons Pro"/>
              </a:rPr>
              <a:t> Trong khi j &lt; độ dài của right:</a:t>
            </a:r>
          </a:p>
          <a:p>
            <a:pPr algn="l">
              <a:lnSpc>
                <a:spcPts val="3919"/>
              </a:lnSpc>
            </a:pPr>
            <a:r>
              <a:rPr lang="en-US" sz="2799">
                <a:solidFill>
                  <a:srgbClr val="000000"/>
                </a:solidFill>
                <a:latin typeface="TT Commons Pro"/>
                <a:ea typeface="TT Commons Pro"/>
                <a:cs typeface="TT Commons Pro"/>
                <a:sym typeface="TT Commons Pro"/>
              </a:rPr>
              <a:t>        Thêm right[j] vào result</a:t>
            </a:r>
          </a:p>
          <a:p>
            <a:pPr algn="l">
              <a:lnSpc>
                <a:spcPts val="3919"/>
              </a:lnSpc>
            </a:pPr>
            <a:r>
              <a:rPr lang="en-US" sz="2799">
                <a:solidFill>
                  <a:srgbClr val="000000"/>
                </a:solidFill>
                <a:latin typeface="TT Commons Pro"/>
                <a:ea typeface="TT Commons Pro"/>
                <a:cs typeface="TT Commons Pro"/>
                <a:sym typeface="TT Commons Pro"/>
              </a:rPr>
              <a:t>         j = j + 1</a:t>
            </a:r>
          </a:p>
          <a:p>
            <a:pPr algn="l">
              <a:lnSpc>
                <a:spcPts val="3919"/>
              </a:lnSpc>
            </a:pPr>
            <a:r>
              <a:rPr lang="en-US" sz="2799">
                <a:solidFill>
                  <a:srgbClr val="000000"/>
                </a:solidFill>
                <a:latin typeface="TT Commons Pro"/>
                <a:ea typeface="TT Commons Pro"/>
                <a:cs typeface="TT Commons Pro"/>
                <a:sym typeface="TT Commons Pro"/>
              </a:rPr>
              <a:t> Trả về result</a:t>
            </a:r>
          </a:p>
          <a:p>
            <a:pPr algn="l">
              <a:lnSpc>
                <a:spcPts val="3919"/>
              </a:lnSpc>
            </a:pPr>
            <a:r>
              <a:rPr lang="en-US" sz="2799">
                <a:solidFill>
                  <a:srgbClr val="000000"/>
                </a:solidFill>
                <a:latin typeface="TT Commons Pro"/>
                <a:ea typeface="TT Commons Pro"/>
                <a:cs typeface="TT Commons Pro"/>
                <a:sym typeface="TT Commons Pro"/>
              </a:rPr>
              <a:t>  </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0E0">
                <a:alpha val="100000"/>
              </a:srgbClr>
            </a:gs>
            <a:gs pos="50000">
              <a:srgbClr val="C6A4BF">
                <a:alpha val="55000"/>
              </a:srgbClr>
            </a:gs>
            <a:gs pos="100000">
              <a:srgbClr val="EAA86B">
                <a:alpha val="55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502612" y="5458182"/>
            <a:ext cx="3756688" cy="3800118"/>
          </a:xfrm>
          <a:custGeom>
            <a:avLst/>
            <a:gdLst/>
            <a:ahLst/>
            <a:cxnLst/>
            <a:rect r="r" b="b" t="t" l="l"/>
            <a:pathLst>
              <a:path h="3800118" w="3756688">
                <a:moveTo>
                  <a:pt x="0" y="0"/>
                </a:moveTo>
                <a:lnTo>
                  <a:pt x="3756688" y="0"/>
                </a:lnTo>
                <a:lnTo>
                  <a:pt x="3756688" y="3800118"/>
                </a:lnTo>
                <a:lnTo>
                  <a:pt x="0" y="3800118"/>
                </a:lnTo>
                <a:lnTo>
                  <a:pt x="0" y="0"/>
                </a:lnTo>
                <a:close/>
              </a:path>
            </a:pathLst>
          </a:custGeom>
          <a:blipFill>
            <a:blip r:embed="rId2"/>
            <a:stretch>
              <a:fillRect l="0" t="0" r="0" b="0"/>
            </a:stretch>
          </a:blipFill>
        </p:spPr>
      </p:sp>
      <p:sp>
        <p:nvSpPr>
          <p:cNvPr name="Freeform 3" id="3"/>
          <p:cNvSpPr/>
          <p:nvPr/>
        </p:nvSpPr>
        <p:spPr>
          <a:xfrm flipH="false" flipV="false" rot="0">
            <a:off x="986759" y="7975830"/>
            <a:ext cx="2501272" cy="1282470"/>
          </a:xfrm>
          <a:custGeom>
            <a:avLst/>
            <a:gdLst/>
            <a:ahLst/>
            <a:cxnLst/>
            <a:rect r="r" b="b" t="t" l="l"/>
            <a:pathLst>
              <a:path h="1282470" w="2501272">
                <a:moveTo>
                  <a:pt x="0" y="0"/>
                </a:moveTo>
                <a:lnTo>
                  <a:pt x="2501272" y="0"/>
                </a:lnTo>
                <a:lnTo>
                  <a:pt x="2501272" y="1282470"/>
                </a:lnTo>
                <a:lnTo>
                  <a:pt x="0" y="1282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986759" y="2465070"/>
            <a:ext cx="12515853" cy="2678430"/>
          </a:xfrm>
          <a:prstGeom prst="rect">
            <a:avLst/>
          </a:prstGeom>
        </p:spPr>
        <p:txBody>
          <a:bodyPr anchor="t" rtlCol="false" tIns="0" lIns="0" bIns="0" rIns="0">
            <a:spAutoFit/>
          </a:bodyPr>
          <a:lstStyle/>
          <a:p>
            <a:pPr algn="l">
              <a:lnSpc>
                <a:spcPts val="10800"/>
              </a:lnSpc>
            </a:pPr>
            <a:r>
              <a:rPr lang="en-US" sz="7200">
                <a:solidFill>
                  <a:srgbClr val="000000"/>
                </a:solidFill>
                <a:latin typeface="TAN Mon Cheri"/>
                <a:ea typeface="TAN Mon Cheri"/>
                <a:cs typeface="TAN Mon Cheri"/>
                <a:sym typeface="TAN Mon Cheri"/>
              </a:rPr>
              <a:t>THANK YOU FOR LISTENING!</a:t>
            </a:r>
          </a:p>
        </p:txBody>
      </p:sp>
      <p:sp>
        <p:nvSpPr>
          <p:cNvPr name="TextBox 5" id="5"/>
          <p:cNvSpPr txBox="true"/>
          <p:nvPr/>
        </p:nvSpPr>
        <p:spPr>
          <a:xfrm rot="0">
            <a:off x="13044913" y="4563110"/>
            <a:ext cx="4672087"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Visit our github demo!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TextBox 3" id="3"/>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MERGE SORT</a:t>
            </a:r>
          </a:p>
        </p:txBody>
      </p:sp>
      <p:sp>
        <p:nvSpPr>
          <p:cNvPr name="TextBox 4" id="4"/>
          <p:cNvSpPr txBox="true"/>
          <p:nvPr/>
        </p:nvSpPr>
        <p:spPr>
          <a:xfrm rot="0">
            <a:off x="1028700" y="2823837"/>
            <a:ext cx="13537367" cy="591312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Tại sao lại sử dụng Merge Sort?</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Độ phức tạp tốt và ổn định: </a:t>
            </a:r>
            <a:r>
              <a:rPr lang="en-US" b="true" sz="4200">
                <a:solidFill>
                  <a:srgbClr val="000000"/>
                </a:solidFill>
                <a:latin typeface="TT Commons Pro Bold"/>
                <a:ea typeface="TT Commons Pro Bold"/>
                <a:cs typeface="TT Commons Pro Bold"/>
                <a:sym typeface="TT Commons Pro Bold"/>
              </a:rPr>
              <a:t>O(nlogn)</a:t>
            </a:r>
            <a:r>
              <a:rPr lang="en-US" sz="4200">
                <a:solidFill>
                  <a:srgbClr val="000000"/>
                </a:solidFill>
                <a:latin typeface="TT Commons Pro"/>
                <a:ea typeface="TT Commons Pro"/>
                <a:cs typeface="TT Commons Pro"/>
                <a:sym typeface="TT Commons Pro"/>
              </a:rPr>
              <a:t>, tốt hơn </a:t>
            </a:r>
            <a:r>
              <a:rPr lang="en-US" b="true" sz="4200">
                <a:solidFill>
                  <a:srgbClr val="000000"/>
                </a:solidFill>
                <a:latin typeface="TT Commons Pro Bold"/>
                <a:ea typeface="TT Commons Pro Bold"/>
                <a:cs typeface="TT Commons Pro Bold"/>
                <a:sym typeface="TT Commons Pro Bold"/>
              </a:rPr>
              <a:t>O(n^2)</a:t>
            </a:r>
            <a:r>
              <a:rPr lang="en-US" sz="4200">
                <a:solidFill>
                  <a:srgbClr val="000000"/>
                </a:solidFill>
                <a:latin typeface="TT Commons Pro"/>
                <a:ea typeface="TT Commons Pro"/>
                <a:cs typeface="TT Commons Pro"/>
                <a:sym typeface="TT Commons Pro"/>
              </a:rPr>
              <a:t> như Insertion Sort, ...</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Có thể chia dữ liệu thành các phần nhỏ hơn </a:t>
            </a:r>
          </a:p>
          <a:p>
            <a:pPr algn="l">
              <a:lnSpc>
                <a:spcPts val="5880"/>
              </a:lnSpc>
            </a:pPr>
            <a:r>
              <a:rPr lang="en-US" sz="4200">
                <a:solidFill>
                  <a:srgbClr val="000000"/>
                </a:solidFill>
                <a:latin typeface="TT Commons Pro"/>
                <a:ea typeface="TT Commons Pro"/>
                <a:cs typeface="TT Commons Pro"/>
                <a:sym typeface="TT Commons Pro"/>
              </a:rPr>
              <a:t>-&gt; Xử lý tốt dữ liệu lớn</a:t>
            </a:r>
          </a:p>
          <a:p>
            <a:pPr algn="l" marL="906780" indent="-453390" lvl="1">
              <a:lnSpc>
                <a:spcPts val="5880"/>
              </a:lnSpc>
              <a:buFont typeface="Arial"/>
              <a:buChar char="•"/>
            </a:pPr>
            <a:r>
              <a:rPr lang="en-US" b="true" sz="4200">
                <a:solidFill>
                  <a:srgbClr val="000000"/>
                </a:solidFill>
                <a:latin typeface="TT Commons Pro Bold"/>
                <a:ea typeface="TT Commons Pro Bold"/>
                <a:cs typeface="TT Commons Pro Bold"/>
                <a:sym typeface="TT Commons Pro Bold"/>
              </a:rPr>
              <a:t>Không yêu cần truy cập ngẫu nhiên</a:t>
            </a:r>
            <a:r>
              <a:rPr lang="en-US" sz="4200">
                <a:solidFill>
                  <a:srgbClr val="000000"/>
                </a:solidFill>
                <a:latin typeface="TT Commons Pro"/>
                <a:ea typeface="TT Commons Pro"/>
                <a:cs typeface="TT Commons Pro"/>
                <a:sym typeface="TT Commons Pro"/>
              </a:rPr>
              <a:t> như Quicksort và các thuật toán khác</a:t>
            </a: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Giảm số lần đọc, ghi dữ liệu ngoài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Freeform 3" id="3"/>
          <p:cNvSpPr/>
          <p:nvPr/>
        </p:nvSpPr>
        <p:spPr>
          <a:xfrm flipH="false" flipV="false" rot="0">
            <a:off x="9834240" y="1369645"/>
            <a:ext cx="7425060" cy="7547710"/>
          </a:xfrm>
          <a:custGeom>
            <a:avLst/>
            <a:gdLst/>
            <a:ahLst/>
            <a:cxnLst/>
            <a:rect r="r" b="b" t="t" l="l"/>
            <a:pathLst>
              <a:path h="7547710" w="7425060">
                <a:moveTo>
                  <a:pt x="0" y="0"/>
                </a:moveTo>
                <a:lnTo>
                  <a:pt x="7425060" y="0"/>
                </a:lnTo>
                <a:lnTo>
                  <a:pt x="7425060" y="7547710"/>
                </a:lnTo>
                <a:lnTo>
                  <a:pt x="0" y="7547710"/>
                </a:lnTo>
                <a:lnTo>
                  <a:pt x="0" y="0"/>
                </a:lnTo>
                <a:close/>
              </a:path>
            </a:pathLst>
          </a:custGeom>
          <a:blipFill>
            <a:blip r:embed="rId3"/>
            <a:stretch>
              <a:fillRect l="0" t="0" r="0" b="0"/>
            </a:stretch>
          </a:blipFill>
        </p:spPr>
      </p:sp>
      <p:grpSp>
        <p:nvGrpSpPr>
          <p:cNvPr name="Group 4" id="4"/>
          <p:cNvGrpSpPr/>
          <p:nvPr/>
        </p:nvGrpSpPr>
        <p:grpSpPr>
          <a:xfrm rot="0">
            <a:off x="11796047" y="3344058"/>
            <a:ext cx="1445579" cy="144557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61925" cap="sq">
              <a:solidFill>
                <a:srgbClr val="FF3131"/>
              </a:solidFill>
              <a:prstDash val="sysDot"/>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MERGE SORT</a:t>
            </a:r>
          </a:p>
        </p:txBody>
      </p:sp>
      <p:sp>
        <p:nvSpPr>
          <p:cNvPr name="TextBox 8" id="8"/>
          <p:cNvSpPr txBox="true"/>
          <p:nvPr/>
        </p:nvSpPr>
        <p:spPr>
          <a:xfrm rot="0">
            <a:off x="1028700" y="2710796"/>
            <a:ext cx="8115300" cy="5170170"/>
          </a:xfrm>
          <a:prstGeom prst="rect">
            <a:avLst/>
          </a:prstGeom>
        </p:spPr>
        <p:txBody>
          <a:bodyPr anchor="t" rtlCol="false" tIns="0" lIns="0" bIns="0" rIns="0">
            <a:spAutoFit/>
          </a:bodyPr>
          <a:lstStyle/>
          <a:p>
            <a:pPr algn="l">
              <a:lnSpc>
                <a:spcPts val="5880"/>
              </a:lnSpc>
            </a:pPr>
            <a:r>
              <a:rPr lang="en-US" sz="4200" b="true">
                <a:solidFill>
                  <a:srgbClr val="000000"/>
                </a:solidFill>
                <a:latin typeface="TT Commons Pro Bold"/>
                <a:ea typeface="TT Commons Pro Bold"/>
                <a:cs typeface="TT Commons Pro Bold"/>
                <a:sym typeface="TT Commons Pro Bold"/>
              </a:rPr>
              <a:t>Merge Sort có vấn đề gì?</a:t>
            </a:r>
          </a:p>
          <a:p>
            <a:pPr algn="l">
              <a:lnSpc>
                <a:spcPts val="5880"/>
              </a:lnSpc>
            </a:pPr>
          </a:p>
          <a:p>
            <a:pPr algn="l" marL="906780" indent="-453390" lvl="1">
              <a:lnSpc>
                <a:spcPts val="5880"/>
              </a:lnSpc>
              <a:buFont typeface="Arial"/>
              <a:buChar char="•"/>
            </a:pPr>
            <a:r>
              <a:rPr lang="en-US" sz="4200">
                <a:solidFill>
                  <a:srgbClr val="000000"/>
                </a:solidFill>
                <a:latin typeface="TT Commons Pro"/>
                <a:ea typeface="TT Commons Pro"/>
                <a:cs typeface="TT Commons Pro"/>
                <a:sym typeface="TT Commons Pro"/>
              </a:rPr>
              <a:t>Chưa tận dụng các phần dữ liệu đã được sắp xếp sẵn, làm tăng số lần trộn</a:t>
            </a:r>
          </a:p>
          <a:p>
            <a:pPr algn="l">
              <a:lnSpc>
                <a:spcPts val="5880"/>
              </a:lnSpc>
            </a:pPr>
          </a:p>
          <a:p>
            <a:pPr algn="l">
              <a:lnSpc>
                <a:spcPts val="5880"/>
              </a:lnSpc>
            </a:pPr>
            <a:r>
              <a:rPr lang="en-US" sz="4200" b="true">
                <a:solidFill>
                  <a:srgbClr val="000000"/>
                </a:solidFill>
                <a:latin typeface="TT Commons Pro Bold"/>
                <a:ea typeface="TT Commons Pro Bold"/>
                <a:cs typeface="TT Commons Pro Bold"/>
                <a:sym typeface="TT Commons Pro Bold"/>
              </a:rPr>
              <a:t>Cần một phương pháp cải tiến?</a:t>
            </a:r>
          </a:p>
        </p:txBody>
      </p:sp>
      <p:grpSp>
        <p:nvGrpSpPr>
          <p:cNvPr name="Group 9" id="9"/>
          <p:cNvGrpSpPr/>
          <p:nvPr/>
        </p:nvGrpSpPr>
        <p:grpSpPr>
          <a:xfrm rot="0">
            <a:off x="11796047" y="5491201"/>
            <a:ext cx="1445579" cy="14455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61925" cap="sq">
              <a:solidFill>
                <a:srgbClr val="FF3131"/>
              </a:solidFill>
              <a:prstDash val="sysDot"/>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V="true">
            <a:off x="9144000" y="4066847"/>
            <a:ext cx="2652047" cy="1076653"/>
          </a:xfrm>
          <a:prstGeom prst="line">
            <a:avLst/>
          </a:prstGeom>
          <a:ln cap="flat" w="133350">
            <a:solidFill>
              <a:srgbClr val="000000"/>
            </a:solidFill>
            <a:prstDash val="solid"/>
            <a:headEnd type="none" len="sm" w="sm"/>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colorful glowing gradient brush stroke "/>
          <p:cNvSpPr/>
          <p:nvPr/>
        </p:nvSpPr>
        <p:spPr>
          <a:xfrm flipH="false" flipV="false" rot="6381568">
            <a:off x="10828857" y="-3567569"/>
            <a:ext cx="13067819" cy="14379993"/>
          </a:xfrm>
          <a:custGeom>
            <a:avLst/>
            <a:gdLst/>
            <a:ahLst/>
            <a:cxnLst/>
            <a:rect r="r" b="b" t="t" l="l"/>
            <a:pathLst>
              <a:path h="14379993" w="13067819">
                <a:moveTo>
                  <a:pt x="0" y="0"/>
                </a:moveTo>
                <a:lnTo>
                  <a:pt x="13067819" y="0"/>
                </a:lnTo>
                <a:lnTo>
                  <a:pt x="13067819" y="14379993"/>
                </a:lnTo>
                <a:lnTo>
                  <a:pt x="0" y="14379993"/>
                </a:lnTo>
                <a:lnTo>
                  <a:pt x="0" y="0"/>
                </a:lnTo>
                <a:close/>
              </a:path>
            </a:pathLst>
          </a:custGeom>
          <a:blipFill>
            <a:blip r:embed="rId2"/>
            <a:stretch>
              <a:fillRect l="0" t="0" r="0" b="0"/>
            </a:stretch>
          </a:blipFill>
        </p:spPr>
      </p:sp>
      <p:sp>
        <p:nvSpPr>
          <p:cNvPr name="Freeform 3" id="3"/>
          <p:cNvSpPr/>
          <p:nvPr/>
        </p:nvSpPr>
        <p:spPr>
          <a:xfrm flipH="false" flipV="false" rot="0">
            <a:off x="9460375" y="3250042"/>
            <a:ext cx="7777680" cy="6008258"/>
          </a:xfrm>
          <a:custGeom>
            <a:avLst/>
            <a:gdLst/>
            <a:ahLst/>
            <a:cxnLst/>
            <a:rect r="r" b="b" t="t" l="l"/>
            <a:pathLst>
              <a:path h="6008258" w="7777680">
                <a:moveTo>
                  <a:pt x="0" y="0"/>
                </a:moveTo>
                <a:lnTo>
                  <a:pt x="7777680" y="0"/>
                </a:lnTo>
                <a:lnTo>
                  <a:pt x="7777680" y="6008258"/>
                </a:lnTo>
                <a:lnTo>
                  <a:pt x="0" y="6008258"/>
                </a:lnTo>
                <a:lnTo>
                  <a:pt x="0" y="0"/>
                </a:lnTo>
                <a:close/>
              </a:path>
            </a:pathLst>
          </a:custGeom>
          <a:blipFill>
            <a:blip r:embed="rId3"/>
            <a:stretch>
              <a:fillRect l="0" t="0" r="0" b="0"/>
            </a:stretch>
          </a:blipFill>
        </p:spPr>
      </p:sp>
      <p:sp>
        <p:nvSpPr>
          <p:cNvPr name="TextBox 4" id="4"/>
          <p:cNvSpPr txBox="true"/>
          <p:nvPr/>
        </p:nvSpPr>
        <p:spPr>
          <a:xfrm rot="0">
            <a:off x="1028700" y="866775"/>
            <a:ext cx="13537367" cy="101536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NATURAL MERGE SORT</a:t>
            </a:r>
          </a:p>
        </p:txBody>
      </p:sp>
      <p:sp>
        <p:nvSpPr>
          <p:cNvPr name="TextBox 5" id="5"/>
          <p:cNvSpPr txBox="true"/>
          <p:nvPr/>
        </p:nvSpPr>
        <p:spPr>
          <a:xfrm rot="0">
            <a:off x="1028700" y="2167413"/>
            <a:ext cx="1232051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Tận dụng các đường chạy được sắp xếp sẵn để chia dữ liệu</a:t>
            </a:r>
          </a:p>
        </p:txBody>
      </p:sp>
      <p:sp>
        <p:nvSpPr>
          <p:cNvPr name="TextBox 6" id="6"/>
          <p:cNvSpPr txBox="true"/>
          <p:nvPr/>
        </p:nvSpPr>
        <p:spPr>
          <a:xfrm rot="0">
            <a:off x="1028700" y="4377690"/>
            <a:ext cx="6768683" cy="2941320"/>
          </a:xfrm>
          <a:prstGeom prst="rect">
            <a:avLst/>
          </a:prstGeom>
        </p:spPr>
        <p:txBody>
          <a:bodyPr anchor="t" rtlCol="false" tIns="0" lIns="0" bIns="0" rIns="0">
            <a:spAutoFit/>
          </a:bodyPr>
          <a:lstStyle/>
          <a:p>
            <a:pPr algn="l" marL="906780" indent="-453390" lvl="1">
              <a:lnSpc>
                <a:spcPts val="5880"/>
              </a:lnSpc>
              <a:buFont typeface="Arial"/>
              <a:buChar char="•"/>
            </a:pPr>
            <a:r>
              <a:rPr lang="en-US" b="true" sz="4200">
                <a:solidFill>
                  <a:srgbClr val="000000"/>
                </a:solidFill>
                <a:latin typeface="Canva Sans Bold"/>
                <a:ea typeface="Canva Sans Bold"/>
                <a:cs typeface="Canva Sans Bold"/>
                <a:sym typeface="Canva Sans Bold"/>
              </a:rPr>
              <a:t>Tìm </a:t>
            </a:r>
            <a:r>
              <a:rPr lang="en-US" sz="4200">
                <a:solidFill>
                  <a:srgbClr val="000000"/>
                </a:solidFill>
                <a:latin typeface="Canva Sans"/>
                <a:ea typeface="Canva Sans"/>
                <a:cs typeface="Canva Sans"/>
                <a:sym typeface="Canva Sans"/>
              </a:rPr>
              <a:t>các đường chạy được sắp xếp sẵn</a:t>
            </a:r>
          </a:p>
          <a:p>
            <a:pPr algn="l" marL="906780" indent="-453390" lvl="1">
              <a:lnSpc>
                <a:spcPts val="5880"/>
              </a:lnSpc>
              <a:buFont typeface="Arial"/>
              <a:buChar char="•"/>
            </a:pPr>
            <a:r>
              <a:rPr lang="en-US" b="true" sz="4200">
                <a:solidFill>
                  <a:srgbClr val="000000"/>
                </a:solidFill>
                <a:latin typeface="Canva Sans Bold"/>
                <a:ea typeface="Canva Sans Bold"/>
                <a:cs typeface="Canva Sans Bold"/>
                <a:sym typeface="Canva Sans Bold"/>
              </a:rPr>
              <a:t>Trộn</a:t>
            </a:r>
            <a:r>
              <a:rPr lang="en-US" sz="4200">
                <a:solidFill>
                  <a:srgbClr val="000000"/>
                </a:solidFill>
                <a:latin typeface="Canva Sans"/>
                <a:ea typeface="Canva Sans"/>
                <a:cs typeface="Canva Sans"/>
                <a:sym typeface="Canva Sans"/>
              </a:rPr>
              <a:t> các đường chạy lại với nhau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DAGp1rUJtVI</dc:identifier>
  <dcterms:modified xsi:type="dcterms:W3CDTF">2011-08-01T06:04:30Z</dcterms:modified>
  <cp:revision>1</cp:revision>
  <dc:title>External_Sort</dc:title>
</cp:coreProperties>
</file>